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Source Sans Pr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SourceSansPr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SansPro-italic.fntdata"/><Relationship Id="rId25" Type="http://schemas.openxmlformats.org/officeDocument/2006/relationships/font" Target="fonts/SourceSansPro-bold.fntdata"/><Relationship Id="rId27" Type="http://schemas.openxmlformats.org/officeDocument/2006/relationships/font" Target="fonts/SourceSans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1b40d3c0f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1b40d3c0f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48ee4e7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48ee4e7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48ee4e72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48ee4e72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1b40d3c0f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1b40d3c0f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1b40d3c0f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1b40d3c0f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1b40d3c0f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1b40d3c0f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1b40d3c0f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1b40d3c0f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1b40d3c0f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1b40d3c0f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1b40d3c0f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1b40d3c0f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1b40d3c0f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1b40d3c0f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1b40d3c0f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1b40d3c0f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64fce64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64fce64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1b40d3c0f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1b40d3c0f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115850" y="264475"/>
            <a:ext cx="8553600" cy="230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80"/>
                </a:solidFill>
              </a:rPr>
              <a:t>Debunking Arguments Against the Advanced Child Tax Credit</a:t>
            </a:r>
            <a:endParaRPr>
              <a:solidFill>
                <a:srgbClr val="000080"/>
              </a:solidFill>
            </a:endParaRP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648050" y="2803850"/>
            <a:ext cx="8183700" cy="15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6363"/>
                </a:solidFill>
              </a:rPr>
              <a:t>Lucy Smart</a:t>
            </a:r>
            <a:endParaRPr>
              <a:solidFill>
                <a:srgbClr val="63636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6363"/>
                </a:solidFill>
              </a:rPr>
              <a:t>PPPA 6021</a:t>
            </a:r>
            <a:endParaRPr>
              <a:solidFill>
                <a:srgbClr val="63636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6363"/>
                </a:solidFill>
              </a:rPr>
              <a:t>April 27, 2022</a:t>
            </a:r>
            <a:endParaRPr>
              <a:solidFill>
                <a:srgbClr val="63636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950" y="152400"/>
            <a:ext cx="8620099" cy="470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/>
          <p:nvPr/>
        </p:nvSpPr>
        <p:spPr>
          <a:xfrm>
            <a:off x="0" y="4853900"/>
            <a:ext cx="883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“Advance Child Tax Credit Payments Disbursed each Month, by State.” U.S. Department of the Treasury Office of Tax Analysis, 2022.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490250" y="526350"/>
            <a:ext cx="8059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Households spent ACTC payments on basic needs.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950" y="152400"/>
            <a:ext cx="8620099" cy="470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 txBox="1"/>
          <p:nvPr/>
        </p:nvSpPr>
        <p:spPr>
          <a:xfrm>
            <a:off x="0" y="4853900"/>
            <a:ext cx="883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“Week 40 Household Pulse Survey: December 1 – December 13.” U.S. Census Bureau, 2021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80"/>
                </a:solidFill>
              </a:rPr>
              <a:t>Policy Recommendation</a:t>
            </a:r>
            <a:endParaRPr>
              <a:solidFill>
                <a:srgbClr val="000080"/>
              </a:solidFill>
            </a:endParaRPr>
          </a:p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36363"/>
                </a:solidFill>
              </a:rPr>
              <a:t>Make the 2021 Advanced and Expanded Child Tax Credit permanent to effectively reduce child poverty in the U.S.</a:t>
            </a:r>
            <a:endParaRPr sz="2000">
              <a:solidFill>
                <a:srgbClr val="636363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636363"/>
              </a:buClr>
              <a:buSzPts val="2000"/>
              <a:buChar char="●"/>
            </a:pPr>
            <a:r>
              <a:rPr lang="en" sz="2000">
                <a:solidFill>
                  <a:srgbClr val="636363"/>
                </a:solidFill>
              </a:rPr>
              <a:t>Worth up to $3,600 per child, including 17-year-olds.</a:t>
            </a:r>
            <a:endParaRPr sz="2000">
              <a:solidFill>
                <a:srgbClr val="63636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2000"/>
              <a:buChar char="●"/>
            </a:pPr>
            <a:r>
              <a:rPr lang="en" sz="2000">
                <a:solidFill>
                  <a:srgbClr val="636363"/>
                </a:solidFill>
              </a:rPr>
              <a:t>Fully refundable.</a:t>
            </a:r>
            <a:endParaRPr sz="2000">
              <a:solidFill>
                <a:srgbClr val="63636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2000"/>
              <a:buChar char="●"/>
            </a:pPr>
            <a:r>
              <a:rPr lang="en" sz="2000">
                <a:solidFill>
                  <a:srgbClr val="636363"/>
                </a:solidFill>
              </a:rPr>
              <a:t>Available</a:t>
            </a:r>
            <a:r>
              <a:rPr lang="en" sz="2000">
                <a:solidFill>
                  <a:srgbClr val="636363"/>
                </a:solidFill>
              </a:rPr>
              <a:t> in </a:t>
            </a:r>
            <a:r>
              <a:rPr lang="en" sz="2000">
                <a:solidFill>
                  <a:srgbClr val="636363"/>
                </a:solidFill>
              </a:rPr>
              <a:t>monthly</a:t>
            </a:r>
            <a:r>
              <a:rPr lang="en" sz="2000">
                <a:solidFill>
                  <a:srgbClr val="636363"/>
                </a:solidFill>
              </a:rPr>
              <a:t> or yearly </a:t>
            </a:r>
            <a:r>
              <a:rPr lang="en" sz="2000">
                <a:solidFill>
                  <a:srgbClr val="636363"/>
                </a:solidFill>
              </a:rPr>
              <a:t>payments.</a:t>
            </a:r>
            <a:endParaRPr sz="2000">
              <a:solidFill>
                <a:srgbClr val="63636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204" cy="482099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52400" y="4859125"/>
            <a:ext cx="6891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Source: “The Child Tax Credit: Legislative History.” Congressional Research Services, 2021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4294967295"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80"/>
                </a:solidFill>
              </a:rPr>
              <a:t>Policy Problem</a:t>
            </a:r>
            <a:endParaRPr>
              <a:solidFill>
                <a:srgbClr val="000080"/>
              </a:solidFill>
            </a:endParaRPr>
          </a:p>
        </p:txBody>
      </p:sp>
      <p:sp>
        <p:nvSpPr>
          <p:cNvPr id="71" name="Google Shape;71;p15"/>
          <p:cNvSpPr txBox="1"/>
          <p:nvPr>
            <p:ph idx="4294967295" type="body"/>
          </p:nvPr>
        </p:nvSpPr>
        <p:spPr>
          <a:xfrm>
            <a:off x="311700" y="1152475"/>
            <a:ext cx="8520600" cy="3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36363"/>
                </a:solidFill>
              </a:rPr>
              <a:t>ACTC payments stopped after December 2021 and the expanded credit was not renewed.</a:t>
            </a:r>
            <a:endParaRPr>
              <a:solidFill>
                <a:srgbClr val="636363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636363"/>
              </a:buClr>
              <a:buSzPts val="1800"/>
              <a:buChar char="●"/>
            </a:pPr>
            <a:r>
              <a:rPr lang="en">
                <a:solidFill>
                  <a:srgbClr val="636363"/>
                </a:solidFill>
              </a:rPr>
              <a:t>After one month of ACTC payments, 3 million fewer children were living in poverty.</a:t>
            </a:r>
            <a:endParaRPr>
              <a:solidFill>
                <a:srgbClr val="6363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800"/>
              <a:buChar char="●"/>
            </a:pPr>
            <a:r>
              <a:rPr lang="en">
                <a:solidFill>
                  <a:srgbClr val="636363"/>
                </a:solidFill>
              </a:rPr>
              <a:t>The child poverty rate:</a:t>
            </a:r>
            <a:endParaRPr>
              <a:solidFill>
                <a:srgbClr val="63636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400"/>
              <a:buChar char="○"/>
            </a:pPr>
            <a:r>
              <a:rPr lang="en">
                <a:solidFill>
                  <a:srgbClr val="636363"/>
                </a:solidFill>
              </a:rPr>
              <a:t>June 2021: </a:t>
            </a:r>
            <a:r>
              <a:rPr b="1" lang="en">
                <a:solidFill>
                  <a:srgbClr val="636363"/>
                </a:solidFill>
              </a:rPr>
              <a:t>15.8%</a:t>
            </a:r>
            <a:endParaRPr b="1">
              <a:solidFill>
                <a:srgbClr val="63636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400"/>
              <a:buChar char="○"/>
            </a:pPr>
            <a:r>
              <a:rPr lang="en">
                <a:solidFill>
                  <a:srgbClr val="636363"/>
                </a:solidFill>
              </a:rPr>
              <a:t>July 2021: </a:t>
            </a:r>
            <a:r>
              <a:rPr b="1" lang="en">
                <a:solidFill>
                  <a:srgbClr val="636363"/>
                </a:solidFill>
              </a:rPr>
              <a:t>11.9%</a:t>
            </a:r>
            <a:endParaRPr b="1">
              <a:solidFill>
                <a:srgbClr val="63636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400"/>
              <a:buChar char="○"/>
            </a:pPr>
            <a:r>
              <a:rPr lang="en">
                <a:solidFill>
                  <a:srgbClr val="636363"/>
                </a:solidFill>
              </a:rPr>
              <a:t>December 2021: </a:t>
            </a:r>
            <a:r>
              <a:rPr b="1" lang="en">
                <a:solidFill>
                  <a:srgbClr val="636363"/>
                </a:solidFill>
              </a:rPr>
              <a:t>12.1%</a:t>
            </a:r>
            <a:endParaRPr b="1">
              <a:solidFill>
                <a:srgbClr val="63636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400"/>
              <a:buChar char="○"/>
            </a:pPr>
            <a:r>
              <a:rPr lang="en">
                <a:solidFill>
                  <a:srgbClr val="636363"/>
                </a:solidFill>
              </a:rPr>
              <a:t>January 2022: </a:t>
            </a:r>
            <a:r>
              <a:rPr b="1" lang="en">
                <a:solidFill>
                  <a:srgbClr val="636363"/>
                </a:solidFill>
              </a:rPr>
              <a:t>17.0%</a:t>
            </a:r>
            <a:endParaRPr b="1">
              <a:solidFill>
                <a:srgbClr val="6363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800"/>
              <a:buChar char="●"/>
            </a:pPr>
            <a:r>
              <a:rPr lang="en">
                <a:solidFill>
                  <a:srgbClr val="636363"/>
                </a:solidFill>
              </a:rPr>
              <a:t>Researchers at the Urban Institute estimate that extending the ARPA’s changes to the CTC would reduce child poverty to 8.4% in just one year.</a:t>
            </a:r>
            <a:endParaRPr b="1">
              <a:solidFill>
                <a:srgbClr val="63636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80"/>
                </a:solidFill>
              </a:rPr>
              <a:t>Why isn’t the ACTC being extended or made permanent?</a:t>
            </a:r>
            <a:r>
              <a:rPr lang="en"/>
              <a:t>	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575475"/>
            <a:ext cx="8520600" cy="29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2000"/>
              <a:buChar char="●"/>
            </a:pPr>
            <a:r>
              <a:rPr lang="en" sz="2000">
                <a:solidFill>
                  <a:srgbClr val="636363"/>
                </a:solidFill>
              </a:rPr>
              <a:t>“It discourages work”</a:t>
            </a:r>
            <a:endParaRPr sz="2000">
              <a:solidFill>
                <a:srgbClr val="63636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2000"/>
              <a:buChar char="●"/>
            </a:pPr>
            <a:r>
              <a:rPr lang="en" sz="2000">
                <a:solidFill>
                  <a:srgbClr val="636363"/>
                </a:solidFill>
              </a:rPr>
              <a:t>“It’s too much money being given out in </a:t>
            </a:r>
            <a:r>
              <a:rPr lang="en" sz="2000">
                <a:solidFill>
                  <a:srgbClr val="636363"/>
                </a:solidFill>
              </a:rPr>
              <a:t>welfare</a:t>
            </a:r>
            <a:r>
              <a:rPr lang="en" sz="2000">
                <a:solidFill>
                  <a:srgbClr val="636363"/>
                </a:solidFill>
              </a:rPr>
              <a:t>”</a:t>
            </a:r>
            <a:endParaRPr sz="2000">
              <a:solidFill>
                <a:srgbClr val="63636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2000"/>
              <a:buChar char="●"/>
            </a:pPr>
            <a:r>
              <a:rPr lang="en" sz="2000">
                <a:solidFill>
                  <a:srgbClr val="636363"/>
                </a:solidFill>
              </a:rPr>
              <a:t>“Parents will spend the money on drugs”</a:t>
            </a:r>
            <a:endParaRPr sz="2000">
              <a:solidFill>
                <a:srgbClr val="63636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490250" y="526350"/>
            <a:ext cx="8093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ACTC did not reduce employment levels.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204" cy="482099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0" y="4853900"/>
            <a:ext cx="472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Source: “Civilian unemployment rate.” 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Bureau of Labor Statistics, 2022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204" cy="482099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0" y="4853900"/>
            <a:ext cx="472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Source: “Civilian unemployment rate.” 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Bureau of Labor Statistics, 2022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7946950" y="4170425"/>
            <a:ext cx="7299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204" cy="482099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0" y="4853900"/>
            <a:ext cx="472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Source: “Civilian unemployment rate.” 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Bureau of Labor Statistics, 2022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490250" y="526350"/>
            <a:ext cx="8059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Monthly ACTC payments are less than the average household spends on food.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D9D9D9"/>
      </a:dk1>
      <a:lt1>
        <a:srgbClr val="FFFFFF"/>
      </a:lt1>
      <a:dk2>
        <a:srgbClr val="0C2D68"/>
      </a:dk2>
      <a:lt2>
        <a:srgbClr val="7F7F7F"/>
      </a:lt2>
      <a:accent1>
        <a:srgbClr val="333333"/>
      </a:accent1>
      <a:accent2>
        <a:srgbClr val="CCCCCC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