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50" r:id="rId4"/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6858000" cy="9144000"/>
  <p:embeddedFontLst>
    <p:embeddedFont>
      <p:font typeface="Libre Franklin"/>
      <p:regular r:id="rId21"/>
      <p:bold r:id="rId22"/>
      <p:italic r:id="rId23"/>
      <p:boldItalic r:id="rId24"/>
    </p:embeddedFont>
    <p:embeddedFont>
      <p:font typeface="Franklin Gothic"/>
      <p:bold r:id="rId25"/>
    </p:embeddedFont>
    <p:embeddedFont>
      <p:font typeface="Gill Sans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iT2ZzYwN5zNmp33ol/SIf0uU5i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LibreFranklin-bold.fntdata"/><Relationship Id="rId21" Type="http://schemas.openxmlformats.org/officeDocument/2006/relationships/font" Target="fonts/LibreFranklin-regular.fntdata"/><Relationship Id="rId24" Type="http://schemas.openxmlformats.org/officeDocument/2006/relationships/font" Target="fonts/LibreFranklin-boldItalic.fntdata"/><Relationship Id="rId23" Type="http://schemas.openxmlformats.org/officeDocument/2006/relationships/font" Target="fonts/LibreFranklin-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GillSans-regular.fntdata"/><Relationship Id="rId25" Type="http://schemas.openxmlformats.org/officeDocument/2006/relationships/font" Target="fonts/FranklinGothic-bold.fntdata"/><Relationship Id="rId28" Type="http://customschemas.google.com/relationships/presentationmetadata" Target="metadata"/><Relationship Id="rId27" Type="http://schemas.openxmlformats.org/officeDocument/2006/relationships/font" Target="fonts/GillSans-bold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8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8"/>
          <p:cNvSpPr txBox="1"/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Franklin Gothic"/>
              <a:buNone/>
              <a:defRPr sz="3600">
                <a:solidFill>
                  <a:srgbClr val="FEFEFE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96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18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/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7"/>
          <p:cNvSpPr txBox="1"/>
          <p:nvPr>
            <p:ph type="title"/>
          </p:nvPr>
        </p:nvSpPr>
        <p:spPr>
          <a:xfrm>
            <a:off x="767857" y="933450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Franklin Gothic"/>
              <a:buNone/>
              <a:defRPr b="0" sz="24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7"/>
          <p:cNvSpPr txBox="1"/>
          <p:nvPr>
            <p:ph idx="1" type="body"/>
          </p:nvPr>
        </p:nvSpPr>
        <p:spPr>
          <a:xfrm>
            <a:off x="4900928" y="1179829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4" name="Google Shape;94;p27"/>
          <p:cNvSpPr txBox="1"/>
          <p:nvPr>
            <p:ph idx="2" type="body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95" name="Google Shape;95;p27"/>
          <p:cNvSpPr txBox="1"/>
          <p:nvPr>
            <p:ph idx="10" type="dt"/>
          </p:nvPr>
        </p:nvSpPr>
        <p:spPr>
          <a:xfrm>
            <a:off x="7605951" y="645691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7"/>
          <p:cNvSpPr txBox="1"/>
          <p:nvPr>
            <p:ph idx="11" type="ftr"/>
          </p:nvPr>
        </p:nvSpPr>
        <p:spPr>
          <a:xfrm>
            <a:off x="581192" y="645259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7"/>
          <p:cNvSpPr txBox="1"/>
          <p:nvPr>
            <p:ph idx="12" type="sldNum"/>
          </p:nvPr>
        </p:nvSpPr>
        <p:spPr>
          <a:xfrm>
            <a:off x="10558300" y="645691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8"/>
          <p:cNvSpPr txBox="1"/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Franklin Gothic"/>
              <a:buNone/>
              <a:defRPr b="0" sz="24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8"/>
          <p:cNvSpPr/>
          <p:nvPr>
            <p:ph idx="2" type="pic"/>
          </p:nvPr>
        </p:nvSpPr>
        <p:spPr>
          <a:xfrm>
            <a:off x="447817" y="641350"/>
            <a:ext cx="11290859" cy="3651249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8"/>
          <p:cNvSpPr txBox="1"/>
          <p:nvPr>
            <p:ph idx="1" type="body"/>
          </p:nvPr>
        </p:nvSpPr>
        <p:spPr>
          <a:xfrm>
            <a:off x="581192" y="5260127"/>
            <a:ext cx="11029617" cy="998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102" name="Google Shape;102;p28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8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8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9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9"/>
          <p:cNvSpPr txBox="1"/>
          <p:nvPr>
            <p:ph idx="1" type="body"/>
          </p:nvPr>
        </p:nvSpPr>
        <p:spPr>
          <a:xfrm rot="5400000">
            <a:off x="4269977" y="-1352782"/>
            <a:ext cx="3652047" cy="11029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7914" lvl="0" marL="45720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SzPts val="1564"/>
              <a:buChar char="◼"/>
              <a:defRPr/>
            </a:lvl1pPr>
            <a:lvl2pPr indent="-310387" lvl="1" marL="914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2pPr>
            <a:lvl3pPr indent="-304546" lvl="2" marL="1371600" algn="l">
              <a:spcBef>
                <a:spcPts val="600"/>
              </a:spcBef>
              <a:spcAft>
                <a:spcPts val="0"/>
              </a:spcAft>
              <a:buSzPts val="1196"/>
              <a:buChar char="◼"/>
              <a:defRPr/>
            </a:lvl3pPr>
            <a:lvl4pPr indent="-292861" lvl="3" marL="1828800" algn="l">
              <a:spcBef>
                <a:spcPts val="600"/>
              </a:spcBef>
              <a:spcAft>
                <a:spcPts val="0"/>
              </a:spcAft>
              <a:buSzPts val="1012"/>
              <a:buChar char="◼"/>
              <a:defRPr/>
            </a:lvl4pPr>
            <a:lvl5pPr indent="-292861" lvl="4" marL="2286000" algn="l">
              <a:spcBef>
                <a:spcPts val="600"/>
              </a:spcBef>
              <a:spcAft>
                <a:spcPts val="0"/>
              </a:spcAft>
              <a:buSzPts val="1012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08" name="Google Shape;108;p29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9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9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0"/>
          <p:cNvSpPr/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0"/>
          <p:cNvSpPr txBox="1"/>
          <p:nvPr>
            <p:ph type="title"/>
          </p:nvPr>
        </p:nvSpPr>
        <p:spPr>
          <a:xfrm rot="5400000">
            <a:off x="7362637" y="1705163"/>
            <a:ext cx="4807326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Franklin Gothic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0"/>
          <p:cNvSpPr txBox="1"/>
          <p:nvPr>
            <p:ph idx="1" type="body"/>
          </p:nvPr>
        </p:nvSpPr>
        <p:spPr>
          <a:xfrm rot="5400000">
            <a:off x="1952072" y="-313549"/>
            <a:ext cx="4807326" cy="716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115" name="Google Shape;115;p30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0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0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0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0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7"/>
          <p:cNvSpPr txBox="1"/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Franklin Gothic"/>
              <a:buNone/>
              <a:defRPr sz="36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" type="subTitle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9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9" name="Google Shape;49;p17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2"/>
          <p:cNvSpPr txBox="1"/>
          <p:nvPr>
            <p:ph type="title"/>
          </p:nvPr>
        </p:nvSpPr>
        <p:spPr>
          <a:xfrm>
            <a:off x="581193" y="2393950"/>
            <a:ext cx="11029615" cy="2147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Franklin Gothic"/>
              <a:buNone/>
              <a:defRPr b="0" sz="3600" cap="none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" type="body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" type="body"/>
          </p:nvPr>
        </p:nvSpPr>
        <p:spPr>
          <a:xfrm>
            <a:off x="581193" y="2228003"/>
            <a:ext cx="519476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68" name="Google Shape;68;p23"/>
          <p:cNvSpPr txBox="1"/>
          <p:nvPr>
            <p:ph idx="2" type="body"/>
          </p:nvPr>
        </p:nvSpPr>
        <p:spPr>
          <a:xfrm>
            <a:off x="6416039" y="2228003"/>
            <a:ext cx="5194769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>
            <a:off x="581191" y="2250891"/>
            <a:ext cx="5194769" cy="557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40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75" name="Google Shape;75;p24"/>
          <p:cNvSpPr txBox="1"/>
          <p:nvPr>
            <p:ph idx="2" type="body"/>
          </p:nvPr>
        </p:nvSpPr>
        <p:spPr>
          <a:xfrm>
            <a:off x="581194" y="2926052"/>
            <a:ext cx="5194766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3" type="body"/>
          </p:nvPr>
        </p:nvSpPr>
        <p:spPr>
          <a:xfrm>
            <a:off x="6416039" y="2250892"/>
            <a:ext cx="5194770" cy="553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77" name="Google Shape;77;p24"/>
          <p:cNvSpPr txBox="1"/>
          <p:nvPr>
            <p:ph idx="4" type="body"/>
          </p:nvPr>
        </p:nvSpPr>
        <p:spPr>
          <a:xfrm>
            <a:off x="6416037" y="2926052"/>
            <a:ext cx="5194771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4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/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6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800"/>
              <a:buFont typeface="Franklin Gothic"/>
              <a:buNone/>
              <a:defRPr b="0" i="0" sz="2800" u="none" cap="none" strike="noStrike">
                <a:solidFill>
                  <a:srgbClr val="FEFEFE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7914" lvl="0" marL="457200" marR="0" rtl="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  <a:defRPr b="0" i="0" sz="17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0387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04546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96"/>
              <a:buFont typeface="Noto Sans Symbols"/>
              <a:buChar char="◼"/>
              <a:defRPr b="0" i="0" sz="13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92861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861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16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" name="Google Shape;10;p16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6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6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16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/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  <a:defRPr b="0" i="0" sz="2800" u="none" cap="none" strike="noStrike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" name="Google Shape;23;p19"/>
          <p:cNvSpPr txBox="1"/>
          <p:nvPr>
            <p:ph idx="1" type="body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7914" lvl="0" marL="457200" marR="0" rtl="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  <a:defRPr b="0" i="0" sz="17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0387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04546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96"/>
              <a:buFont typeface="Noto Sans Symbols"/>
              <a:buChar char="◼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92861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861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4" name="Google Shape;24;p19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5" name="Google Shape;25;p19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19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1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19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  <a:defRPr b="0" i="0" sz="2800" u="none" cap="none" strike="noStrike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7914" lvl="0" marL="457200" marR="0" rtl="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  <a:defRPr b="0" i="0" sz="17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0387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04546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96"/>
              <a:buFont typeface="Noto Sans Symbols"/>
              <a:buChar char="◼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92861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861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9" name="Google Shape;39;p15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40" name="Google Shape;40;p15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41" name="Google Shape;41;p15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900" u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900" u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900" u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900" u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900" u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900" u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900" u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900" u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900" u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15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15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5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6" name="Google Shape;12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"/>
          <p:cNvSpPr txBox="1"/>
          <p:nvPr>
            <p:ph type="ctrTitle"/>
          </p:nvPr>
        </p:nvSpPr>
        <p:spPr>
          <a:xfrm>
            <a:off x="5473701" y="863695"/>
            <a:ext cx="6146768" cy="3779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anklin Gothic"/>
              <a:buNone/>
            </a:pPr>
            <a:r>
              <a:rPr lang="en-US">
                <a:solidFill>
                  <a:schemeClr val="lt1"/>
                </a:solidFill>
              </a:rPr>
              <a:t>ACCESS TO ELECTRICITY: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MEASURING THE IMPACT OF POWER AFRICA</a:t>
            </a:r>
            <a:endParaRPr/>
          </a:p>
        </p:txBody>
      </p:sp>
      <p:sp>
        <p:nvSpPr>
          <p:cNvPr id="128" name="Google Shape;128;p1"/>
          <p:cNvSpPr txBox="1"/>
          <p:nvPr>
            <p:ph idx="1" type="subTitle"/>
          </p:nvPr>
        </p:nvSpPr>
        <p:spPr>
          <a:xfrm>
            <a:off x="8109236" y="4739780"/>
            <a:ext cx="3511233" cy="114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91999"/>
              <a:buNone/>
            </a:pPr>
            <a:r>
              <a:rPr lang="en-US" sz="2000"/>
              <a:t>LYDIA J. HOLLINGSWORTH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970"/>
              </a:spcBef>
              <a:spcAft>
                <a:spcPts val="0"/>
              </a:spcAft>
              <a:buSzPct val="91999"/>
              <a:buNone/>
            </a:pPr>
            <a:r>
              <a:rPr lang="en-US" sz="2000"/>
              <a:t>PPPA 6021: DATA VISUALIZATION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970"/>
              </a:spcBef>
              <a:spcAft>
                <a:spcPts val="0"/>
              </a:spcAft>
              <a:buSzPct val="91999"/>
              <a:buNone/>
            </a:pPr>
            <a:r>
              <a:rPr lang="en-US" sz="2000"/>
              <a:t>SPRING 2022</a:t>
            </a:r>
            <a:endParaRPr/>
          </a:p>
        </p:txBody>
      </p:sp>
      <p:sp>
        <p:nvSpPr>
          <p:cNvPr id="129" name="Google Shape;129;p1"/>
          <p:cNvSpPr/>
          <p:nvPr/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A group of people sitting in a dark room&#10;&#10;Description automatically generated with low confidence" id="130" name="Google Shape;130;p1"/>
          <p:cNvPicPr preferRelativeResize="0"/>
          <p:nvPr/>
        </p:nvPicPr>
        <p:blipFill rotWithShape="1">
          <a:blip r:embed="rId3">
            <a:alphaModFix/>
          </a:blip>
          <a:srcRect b="186" l="0" r="55284" t="-186"/>
          <a:stretch/>
        </p:blipFill>
        <p:spPr>
          <a:xfrm>
            <a:off x="241300" y="196850"/>
            <a:ext cx="4612612" cy="646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/>
          <p:nvPr>
            <p:ph type="title"/>
          </p:nvPr>
        </p:nvSpPr>
        <p:spPr>
          <a:xfrm>
            <a:off x="581192" y="702156"/>
            <a:ext cx="11029616" cy="534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Franklin Gothic"/>
              <a:buNone/>
            </a:pPr>
            <a:r>
              <a:rPr lang="en-US">
                <a:solidFill>
                  <a:srgbClr val="262626"/>
                </a:solidFill>
              </a:rPr>
              <a:t>2. HOW HAS FEMALE EMPLOYMENT CHANGED?</a:t>
            </a:r>
            <a:endParaRPr/>
          </a:p>
        </p:txBody>
      </p:sp>
      <p:pic>
        <p:nvPicPr>
          <p:cNvPr descr="Chart, line chart&#10;&#10;Description automatically generated" id="200" name="Google Shape;20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3776" y="1371600"/>
            <a:ext cx="8257032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0"/>
          <p:cNvSpPr txBox="1"/>
          <p:nvPr/>
        </p:nvSpPr>
        <p:spPr>
          <a:xfrm>
            <a:off x="493268" y="2138980"/>
            <a:ext cx="2453132" cy="3347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000" lvl="0" marL="306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Female employment in Kenya has increase steadily since 2006 and surpassed Africa in 2011</a:t>
            </a:r>
            <a:endParaRPr/>
          </a:p>
          <a:p>
            <a:pPr indent="-306000" lvl="0" marL="30600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But the percent change decreased after 2013 when Power Africa funding began</a:t>
            </a:r>
            <a:endParaRPr/>
          </a:p>
          <a:p>
            <a:pPr indent="-206686" lvl="0" marL="30600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</a:pPr>
            <a:r>
              <a:t/>
            </a:r>
            <a:endParaRPr sz="1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</a:pPr>
            <a:r>
              <a:t/>
            </a:r>
            <a:endParaRPr sz="1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2" name="Google Shape;202;p10"/>
          <p:cNvSpPr txBox="1"/>
          <p:nvPr/>
        </p:nvSpPr>
        <p:spPr>
          <a:xfrm>
            <a:off x="2133600" y="6433041"/>
            <a:ext cx="27208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Source: World Bank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/>
          <p:nvPr>
            <p:ph type="title"/>
          </p:nvPr>
        </p:nvSpPr>
        <p:spPr>
          <a:xfrm>
            <a:off x="581192" y="702156"/>
            <a:ext cx="11029616" cy="534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Franklin Gothic"/>
              <a:buNone/>
            </a:pPr>
            <a:r>
              <a:rPr lang="en-US">
                <a:solidFill>
                  <a:srgbClr val="262626"/>
                </a:solidFill>
              </a:rPr>
              <a:t>3. HOW HAS RELIANCE ON CLEAN ENERGY CHANGED?</a:t>
            </a:r>
            <a:endParaRPr/>
          </a:p>
        </p:txBody>
      </p:sp>
      <p:pic>
        <p:nvPicPr>
          <p:cNvPr descr="Chart, line chart&#10;&#10;Description automatically generated" id="208" name="Google Shape;20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3776" y="1371600"/>
            <a:ext cx="8257032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1"/>
          <p:cNvSpPr txBox="1"/>
          <p:nvPr/>
        </p:nvSpPr>
        <p:spPr>
          <a:xfrm>
            <a:off x="493268" y="2138980"/>
            <a:ext cx="2453132" cy="3347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000" lvl="0" marL="306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Kenya quickly catches up to Africa in its reliance on clean energy</a:t>
            </a:r>
            <a:endParaRPr/>
          </a:p>
          <a:p>
            <a:pPr indent="-206686" lvl="0" marL="30600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</a:pPr>
            <a:r>
              <a:t/>
            </a:r>
            <a:endParaRPr sz="1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</a:pPr>
            <a:r>
              <a:t/>
            </a:r>
            <a:endParaRPr sz="1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2476500" y="6433041"/>
            <a:ext cx="27208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Source: WHO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/>
          <p:nvPr>
            <p:ph type="title"/>
          </p:nvPr>
        </p:nvSpPr>
        <p:spPr>
          <a:xfrm>
            <a:off x="581192" y="702156"/>
            <a:ext cx="11029616" cy="534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Franklin Gothic"/>
              <a:buNone/>
            </a:pPr>
            <a:r>
              <a:rPr lang="en-US">
                <a:solidFill>
                  <a:srgbClr val="262626"/>
                </a:solidFill>
              </a:rPr>
              <a:t>3. HOW HAS RELIANCE ON CLEAN ENERGY CHANGED?</a:t>
            </a:r>
            <a:endParaRPr/>
          </a:p>
        </p:txBody>
      </p:sp>
      <p:pic>
        <p:nvPicPr>
          <p:cNvPr descr="Chart, line chart&#10;&#10;Description automatically generated" id="216" name="Google Shape;21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3776" y="1371600"/>
            <a:ext cx="8257032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2"/>
          <p:cNvSpPr txBox="1"/>
          <p:nvPr/>
        </p:nvSpPr>
        <p:spPr>
          <a:xfrm>
            <a:off x="493268" y="2138980"/>
            <a:ext cx="2453132" cy="3347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000" lvl="0" marL="306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Kenya quickly catches up to Africa in its reliance on clean energy</a:t>
            </a:r>
            <a:endParaRPr/>
          </a:p>
          <a:p>
            <a:pPr indent="-306000" lvl="0" marL="30600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There was a higher % change in clean energy reliance after Power Africa Funding began!  </a:t>
            </a:r>
            <a:endParaRPr/>
          </a:p>
          <a:p>
            <a:pPr indent="-206686" lvl="0" marL="30600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</a:pPr>
            <a:r>
              <a:t/>
            </a:r>
            <a:endParaRPr sz="1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</a:pPr>
            <a:r>
              <a:t/>
            </a:r>
            <a:endParaRPr sz="1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8" name="Google Shape;218;p12"/>
          <p:cNvSpPr txBox="1"/>
          <p:nvPr/>
        </p:nvSpPr>
        <p:spPr>
          <a:xfrm>
            <a:off x="2476500" y="6433041"/>
            <a:ext cx="27208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Source: WHO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"/>
          <p:cNvSpPr txBox="1"/>
          <p:nvPr>
            <p:ph type="title"/>
          </p:nvPr>
        </p:nvSpPr>
        <p:spPr>
          <a:xfrm>
            <a:off x="581192" y="702156"/>
            <a:ext cx="11029616" cy="534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Franklin Gothic"/>
              <a:buNone/>
            </a:pPr>
            <a:r>
              <a:rPr lang="en-US">
                <a:solidFill>
                  <a:srgbClr val="262626"/>
                </a:solidFill>
              </a:rPr>
              <a:t>IS THE POWER AFRICA PROGRAM IMPACTFUL?</a:t>
            </a:r>
            <a:endParaRPr/>
          </a:p>
        </p:txBody>
      </p:sp>
      <p:sp>
        <p:nvSpPr>
          <p:cNvPr id="224" name="Google Shape;224;p13"/>
          <p:cNvSpPr txBox="1"/>
          <p:nvPr/>
        </p:nvSpPr>
        <p:spPr>
          <a:xfrm>
            <a:off x="581200" y="1895000"/>
            <a:ext cx="4503900" cy="14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000" lvl="0" marL="306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Decrease in reliance on biomass for cooking</a:t>
            </a:r>
            <a:endParaRPr/>
          </a:p>
          <a:p>
            <a:pPr indent="-306000" lvl="0" marL="30600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Increase in female employment</a:t>
            </a:r>
            <a:endParaRPr/>
          </a:p>
          <a:p>
            <a:pPr indent="-306000" lvl="0" marL="30600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Increase in clean energy reliance </a:t>
            </a:r>
            <a:endParaRPr/>
          </a:p>
          <a:p>
            <a:pPr indent="-206686" lvl="0" marL="30600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</a:pPr>
            <a:r>
              <a:t/>
            </a:r>
            <a:endParaRPr sz="1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</a:pPr>
            <a:r>
              <a:t/>
            </a:r>
            <a:endParaRPr sz="1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Checkbox Checked with solid fill" id="225" name="Google Shape;22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2787" y="2926079"/>
            <a:ext cx="534973" cy="534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box Crossed with solid fill" id="226" name="Google Shape;22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62787" y="2464248"/>
            <a:ext cx="534973" cy="5349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box Crossed with solid fill" id="227" name="Google Shape;22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62787" y="1977017"/>
            <a:ext cx="534973" cy="53497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3"/>
          <p:cNvSpPr txBox="1"/>
          <p:nvPr/>
        </p:nvSpPr>
        <p:spPr>
          <a:xfrm>
            <a:off x="581192" y="3954515"/>
            <a:ext cx="4282908" cy="3347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000" lvl="0" marL="306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Many external factors that are not accounted for</a:t>
            </a:r>
            <a:endParaRPr/>
          </a:p>
          <a:p>
            <a:pPr indent="-306000" lvl="0" marL="30600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Indicators remain on a macro scale, while impact may be more anecdotal </a:t>
            </a:r>
            <a:endParaRPr/>
          </a:p>
          <a:p>
            <a:pPr indent="-306000" lvl="0" marL="30600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Program will continue for at least 8 more years</a:t>
            </a:r>
            <a:endParaRPr/>
          </a:p>
          <a:p>
            <a:pPr indent="-206686" lvl="0" marL="30600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</a:pPr>
            <a:r>
              <a:t/>
            </a:r>
            <a:endParaRPr sz="1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</a:pPr>
            <a:r>
              <a:t/>
            </a:r>
            <a:endParaRPr sz="1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9" name="Google Shape;229;p13"/>
          <p:cNvSpPr txBox="1"/>
          <p:nvPr/>
        </p:nvSpPr>
        <p:spPr>
          <a:xfrm>
            <a:off x="581193" y="1452212"/>
            <a:ext cx="1781007" cy="600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None/>
            </a:pPr>
            <a:r>
              <a:rPr b="1" lang="en-US" sz="1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INDICATORS</a:t>
            </a:r>
            <a:endParaRPr/>
          </a:p>
        </p:txBody>
      </p:sp>
      <p:sp>
        <p:nvSpPr>
          <p:cNvPr id="230" name="Google Shape;230;p13"/>
          <p:cNvSpPr txBox="1"/>
          <p:nvPr/>
        </p:nvSpPr>
        <p:spPr>
          <a:xfrm>
            <a:off x="579627" y="3483650"/>
            <a:ext cx="2448000" cy="6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None/>
            </a:pPr>
            <a:r>
              <a:rPr b="1" lang="en-US" sz="1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CONSIDERATIONS</a:t>
            </a:r>
            <a:endParaRPr/>
          </a:p>
        </p:txBody>
      </p:sp>
      <p:pic>
        <p:nvPicPr>
          <p:cNvPr descr="Africa taking giant strides to fix its electricity challenges | TechCabal" id="231" name="Google Shape;23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19800" y="1977017"/>
            <a:ext cx="5591007" cy="373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7" name="Google Shape;237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Barack Obama's Power Africa initiative makes slow progress | Financial Times" id="239" name="Google Shape;23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4"/>
          <p:cNvSpPr txBox="1"/>
          <p:nvPr>
            <p:ph type="ctrTitle"/>
          </p:nvPr>
        </p:nvSpPr>
        <p:spPr>
          <a:xfrm>
            <a:off x="5626100" y="1539002"/>
            <a:ext cx="6146768" cy="3779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ranklin Gothic"/>
              <a:buNone/>
            </a:pPr>
            <a:r>
              <a:rPr lang="en-US">
                <a:solidFill>
                  <a:schemeClr val="lt1"/>
                </a:solidFill>
              </a:rPr>
              <a:t>QUESTIONS?</a:t>
            </a:r>
            <a:endParaRPr/>
          </a:p>
        </p:txBody>
      </p:sp>
      <p:sp>
        <p:nvSpPr>
          <p:cNvPr id="241" name="Google Shape;241;p14"/>
          <p:cNvSpPr/>
          <p:nvPr/>
        </p:nvSpPr>
        <p:spPr>
          <a:xfrm>
            <a:off x="8109235" y="464820"/>
            <a:ext cx="3495993" cy="83819"/>
          </a:xfrm>
          <a:prstGeom prst="rect">
            <a:avLst/>
          </a:prstGeom>
          <a:solidFill>
            <a:schemeClr val="accent1"/>
          </a:solidFill>
          <a:ln cap="rnd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"/>
          <p:cNvSpPr txBox="1"/>
          <p:nvPr>
            <p:ph type="title"/>
          </p:nvPr>
        </p:nvSpPr>
        <p:spPr>
          <a:xfrm>
            <a:off x="581192" y="702156"/>
            <a:ext cx="11029616" cy="534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Franklin Gothic"/>
              <a:buNone/>
            </a:pPr>
            <a:r>
              <a:rPr lang="en-US">
                <a:solidFill>
                  <a:srgbClr val="262626"/>
                </a:solidFill>
              </a:rPr>
              <a:t>WHO HAS ACCESS TO ELECTRICITY?</a:t>
            </a:r>
            <a:endParaRPr/>
          </a:p>
        </p:txBody>
      </p:sp>
      <p:pic>
        <p:nvPicPr>
          <p:cNvPr descr="Chart, bar chart&#10;&#10;Description automatically generated" id="136" name="Google Shape;13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1952" y="1402228"/>
            <a:ext cx="7854464" cy="521891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"/>
          <p:cNvSpPr txBox="1"/>
          <p:nvPr/>
        </p:nvSpPr>
        <p:spPr>
          <a:xfrm>
            <a:off x="735584" y="2062780"/>
            <a:ext cx="2566416" cy="2732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000" lvl="0" marL="306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b="0" i="0" lang="en-US" sz="17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There is a clear correlation between poverty and access to electricity</a:t>
            </a:r>
            <a:endParaRPr/>
          </a:p>
          <a:p>
            <a:pPr indent="-306000" lvl="0" marL="30600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b="0" i="0" lang="en-US" sz="17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As the poorest continent, only slightly more than 50% of Africa’s population has access to electricity </a:t>
            </a:r>
            <a:endParaRPr/>
          </a:p>
        </p:txBody>
      </p:sp>
      <p:sp>
        <p:nvSpPr>
          <p:cNvPr id="138" name="Google Shape;138;p2"/>
          <p:cNvSpPr txBox="1"/>
          <p:nvPr/>
        </p:nvSpPr>
        <p:spPr>
          <a:xfrm>
            <a:off x="10591800" y="6509241"/>
            <a:ext cx="27208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Source: World Bank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"/>
          <p:cNvSpPr txBox="1"/>
          <p:nvPr>
            <p:ph type="title"/>
          </p:nvPr>
        </p:nvSpPr>
        <p:spPr>
          <a:xfrm>
            <a:off x="581192" y="702156"/>
            <a:ext cx="11029616" cy="534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Franklin Gothic"/>
              <a:buNone/>
            </a:pPr>
            <a:r>
              <a:rPr lang="en-US">
                <a:solidFill>
                  <a:srgbClr val="262626"/>
                </a:solidFill>
              </a:rPr>
              <a:t>HOW IS AFRICA POWERING ITSELF?</a:t>
            </a:r>
            <a:endParaRPr/>
          </a:p>
        </p:txBody>
      </p:sp>
      <p:pic>
        <p:nvPicPr>
          <p:cNvPr descr="Chart, bar chart&#10;&#10;Description automatically generated" id="144" name="Google Shape;14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192" y="1511299"/>
            <a:ext cx="7779193" cy="5168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"/>
          <p:cNvSpPr txBox="1"/>
          <p:nvPr/>
        </p:nvSpPr>
        <p:spPr>
          <a:xfrm>
            <a:off x="9044392" y="2005553"/>
            <a:ext cx="2566500" cy="33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000" lvl="0" marL="306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Africa is heavily reliant on biomass for essential activities, such as cooking</a:t>
            </a:r>
            <a:endParaRPr/>
          </a:p>
          <a:p>
            <a:pPr indent="-306000" lvl="0" marL="30600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 produce power, biomass (wood, plant-based material) is burned for fuel, which contributes to health issues and pollution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</a:pPr>
            <a:r>
              <a:t/>
            </a:r>
            <a:endParaRPr sz="1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101600" y="6541699"/>
            <a:ext cx="27208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Source: World Health Organization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/>
          <p:nvPr>
            <p:ph type="title"/>
          </p:nvPr>
        </p:nvSpPr>
        <p:spPr>
          <a:xfrm>
            <a:off x="581192" y="702156"/>
            <a:ext cx="11029616" cy="534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Franklin Gothic"/>
              <a:buNone/>
            </a:pPr>
            <a:r>
              <a:rPr lang="en-US">
                <a:solidFill>
                  <a:srgbClr val="262626"/>
                </a:solidFill>
              </a:rPr>
              <a:t>WHAT IS POWER AFRICA?</a:t>
            </a:r>
            <a:endParaRPr/>
          </a:p>
        </p:txBody>
      </p:sp>
      <p:pic>
        <p:nvPicPr>
          <p:cNvPr descr="Map&#10;&#10;Description automatically generated" id="152" name="Google Shape;152;p4"/>
          <p:cNvPicPr preferRelativeResize="0"/>
          <p:nvPr/>
        </p:nvPicPr>
        <p:blipFill rotWithShape="1">
          <a:blip r:embed="rId3">
            <a:alphaModFix/>
          </a:blip>
          <a:srcRect b="28586" l="0" r="0" t="16510"/>
          <a:stretch/>
        </p:blipFill>
        <p:spPr>
          <a:xfrm>
            <a:off x="4953000" y="675070"/>
            <a:ext cx="7112001" cy="588643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4"/>
          <p:cNvSpPr txBox="1"/>
          <p:nvPr/>
        </p:nvSpPr>
        <p:spPr>
          <a:xfrm>
            <a:off x="581192" y="1945006"/>
            <a:ext cx="2566416" cy="3935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000" lvl="0" marL="306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USAID has responded to Africa’s power deficit by aiming to provide 30,000 MW of cleaner, more reliable energy sources</a:t>
            </a:r>
            <a:endParaRPr/>
          </a:p>
          <a:p>
            <a:pPr indent="-306000" lvl="0" marL="30600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Launched in 2013, Power Africa has aided 30+ African countries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</a:pPr>
            <a:r>
              <a:t/>
            </a:r>
            <a:endParaRPr sz="1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10591800" y="6509241"/>
            <a:ext cx="27208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Source: USAID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 txBox="1"/>
          <p:nvPr>
            <p:ph type="title"/>
          </p:nvPr>
        </p:nvSpPr>
        <p:spPr>
          <a:xfrm>
            <a:off x="581192" y="702156"/>
            <a:ext cx="11029616" cy="534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Franklin Gothic"/>
              <a:buNone/>
            </a:pPr>
            <a:r>
              <a:rPr lang="en-US">
                <a:solidFill>
                  <a:srgbClr val="262626"/>
                </a:solidFill>
              </a:rPr>
              <a:t>WHAT ARE THE COUNTRIES RECEIVING?</a:t>
            </a:r>
            <a:endParaRPr/>
          </a:p>
        </p:txBody>
      </p:sp>
      <p:pic>
        <p:nvPicPr>
          <p:cNvPr descr="Chart&#10;&#10;Description automatically generated" id="160" name="Google Shape;16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7308" y="1231900"/>
            <a:ext cx="6853500" cy="56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5"/>
          <p:cNvSpPr txBox="1"/>
          <p:nvPr/>
        </p:nvSpPr>
        <p:spPr>
          <a:xfrm>
            <a:off x="3810000" y="6471141"/>
            <a:ext cx="27208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Source: USAID</a:t>
            </a:r>
            <a:endParaRPr/>
          </a:p>
        </p:txBody>
      </p:sp>
      <p:sp>
        <p:nvSpPr>
          <p:cNvPr id="162" name="Google Shape;162;p5"/>
          <p:cNvSpPr txBox="1"/>
          <p:nvPr/>
        </p:nvSpPr>
        <p:spPr>
          <a:xfrm>
            <a:off x="581192" y="2180425"/>
            <a:ext cx="2566416" cy="3347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000" lvl="0" marL="306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 perspective: a typical US home uses 7.2 million megawatt hours of electricity each year</a:t>
            </a:r>
            <a:endParaRPr/>
          </a:p>
          <a:p>
            <a:pPr indent="-306000" lvl="0" marL="30600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Nigeria, South Africa, and Kenya are also the most populous countries in the continent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</a:pPr>
            <a:r>
              <a:t/>
            </a:r>
            <a:endParaRPr sz="1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 txBox="1"/>
          <p:nvPr>
            <p:ph type="title"/>
          </p:nvPr>
        </p:nvSpPr>
        <p:spPr>
          <a:xfrm>
            <a:off x="581192" y="702156"/>
            <a:ext cx="11029616" cy="534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Franklin Gothic"/>
              <a:buNone/>
            </a:pPr>
            <a:r>
              <a:rPr lang="en-US">
                <a:solidFill>
                  <a:srgbClr val="262626"/>
                </a:solidFill>
              </a:rPr>
              <a:t>WHY KENYA?</a:t>
            </a:r>
            <a:endParaRPr/>
          </a:p>
        </p:txBody>
      </p:sp>
      <p:pic>
        <p:nvPicPr>
          <p:cNvPr descr="Chart&#10;&#10;Description automatically generated" id="168" name="Google Shape;16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7308" y="1231900"/>
            <a:ext cx="6853500" cy="56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"/>
          <p:cNvSpPr txBox="1"/>
          <p:nvPr/>
        </p:nvSpPr>
        <p:spPr>
          <a:xfrm>
            <a:off x="581192" y="2183733"/>
            <a:ext cx="3419308" cy="325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000" lvl="0" marL="306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Kenya has programs that are focused on:</a:t>
            </a:r>
            <a:endParaRPr/>
          </a:p>
          <a:p>
            <a:pPr indent="-306000" lvl="1" marL="6300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</a:pPr>
            <a:r>
              <a:rPr b="0" i="0" lang="en-US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Developing clean power sources (wind power projects)</a:t>
            </a:r>
            <a:endParaRPr/>
          </a:p>
          <a:p>
            <a:pPr indent="-306000" lvl="1" marL="6300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</a:pPr>
            <a:r>
              <a:rPr b="0" i="0" lang="en-US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Promoting more reliable lighting and cooking systems for underserved communities</a:t>
            </a:r>
            <a:endParaRPr/>
          </a:p>
          <a:p>
            <a:pPr indent="-306000" lvl="1" marL="630000" marR="0" rtl="0" algn="l">
              <a:spcBef>
                <a:spcPts val="88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</a:pPr>
            <a:r>
              <a:rPr b="0" i="0" lang="en-US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Hiring women to inform about and sell clean cooking systems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</a:pPr>
            <a:r>
              <a:t/>
            </a:r>
            <a:endParaRPr sz="1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0" name="Google Shape;170;p6"/>
          <p:cNvSpPr txBox="1"/>
          <p:nvPr/>
        </p:nvSpPr>
        <p:spPr>
          <a:xfrm>
            <a:off x="3810000" y="6471141"/>
            <a:ext cx="27208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Source: USAID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/>
          <p:nvPr>
            <p:ph type="title"/>
          </p:nvPr>
        </p:nvSpPr>
        <p:spPr>
          <a:xfrm>
            <a:off x="581192" y="702156"/>
            <a:ext cx="11029616" cy="534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Franklin Gothic"/>
              <a:buNone/>
            </a:pPr>
            <a:r>
              <a:rPr lang="en-US">
                <a:solidFill>
                  <a:srgbClr val="262626"/>
                </a:solidFill>
              </a:rPr>
              <a:t>WHAT DO WE HOPE TO SEE?</a:t>
            </a:r>
            <a:endParaRPr/>
          </a:p>
        </p:txBody>
      </p:sp>
      <p:sp>
        <p:nvSpPr>
          <p:cNvPr id="176" name="Google Shape;176;p7"/>
          <p:cNvSpPr txBox="1"/>
          <p:nvPr/>
        </p:nvSpPr>
        <p:spPr>
          <a:xfrm>
            <a:off x="7997992" y="3121360"/>
            <a:ext cx="3711408" cy="3347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Franklin Gothic"/>
              <a:buAutoNum type="arabicPeriod"/>
            </a:pPr>
            <a:r>
              <a:rPr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Decrease in </a:t>
            </a:r>
            <a:r>
              <a:rPr b="1"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reliance on biomass </a:t>
            </a:r>
            <a:r>
              <a:rPr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 cooking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Franklin Gothic"/>
              <a:buAutoNum type="arabicPeriod"/>
            </a:pPr>
            <a:r>
              <a:rPr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Increase in </a:t>
            </a:r>
            <a:r>
              <a:rPr b="1"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female employment</a:t>
            </a:r>
            <a:endParaRPr/>
          </a:p>
          <a:p>
            <a:pPr indent="-342900" lvl="0" marL="34290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Franklin Gothic"/>
              <a:buAutoNum type="arabicPeriod"/>
            </a:pPr>
            <a:r>
              <a:rPr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Increase in </a:t>
            </a:r>
            <a:r>
              <a:rPr b="1"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clean energy reliance </a:t>
            </a:r>
            <a:endParaRPr/>
          </a:p>
          <a:p>
            <a:pPr indent="-206686" lvl="0" marL="30600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</a:pPr>
            <a:r>
              <a:t/>
            </a:r>
            <a:endParaRPr b="1" sz="1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</a:pPr>
            <a:r>
              <a:t/>
            </a:r>
            <a:endParaRPr sz="1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A person standing in front of a door&#10;&#10;Description automatically generated with low confidence" id="177" name="Google Shape;17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1192" y="1605496"/>
            <a:ext cx="6798306" cy="4550348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7"/>
          <p:cNvSpPr txBox="1"/>
          <p:nvPr/>
        </p:nvSpPr>
        <p:spPr>
          <a:xfrm>
            <a:off x="7997992" y="2520804"/>
            <a:ext cx="1781007" cy="600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None/>
            </a:pPr>
            <a:r>
              <a:rPr b="1" lang="en-US" sz="18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INDICATORS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/>
          <p:nvPr>
            <p:ph type="title"/>
          </p:nvPr>
        </p:nvSpPr>
        <p:spPr>
          <a:xfrm>
            <a:off x="581192" y="702156"/>
            <a:ext cx="11029616" cy="534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Franklin Gothic"/>
              <a:buNone/>
            </a:pPr>
            <a:r>
              <a:rPr lang="en-US">
                <a:solidFill>
                  <a:srgbClr val="262626"/>
                </a:solidFill>
              </a:rPr>
              <a:t>1. HOW HAS RELIANCE ON BIOMASS CHANGED?</a:t>
            </a:r>
            <a:endParaRPr/>
          </a:p>
        </p:txBody>
      </p:sp>
      <p:pic>
        <p:nvPicPr>
          <p:cNvPr descr="Chart, line chart&#10;&#10;Description automatically generated" id="184" name="Google Shape;18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4708" y="1362075"/>
            <a:ext cx="8267700" cy="549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"/>
          <p:cNvSpPr txBox="1"/>
          <p:nvPr/>
        </p:nvSpPr>
        <p:spPr>
          <a:xfrm>
            <a:off x="2476500" y="6433041"/>
            <a:ext cx="27208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Source: WHO</a:t>
            </a:r>
            <a:endParaRPr/>
          </a:p>
        </p:txBody>
      </p:sp>
      <p:sp>
        <p:nvSpPr>
          <p:cNvPr id="186" name="Google Shape;186;p8"/>
          <p:cNvSpPr txBox="1"/>
          <p:nvPr/>
        </p:nvSpPr>
        <p:spPr>
          <a:xfrm>
            <a:off x="479592" y="3085621"/>
            <a:ext cx="2860508" cy="3347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000" lvl="0" marL="306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Power Africa has not helped to decrease Kenya’s reliance on biomass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</a:pPr>
            <a:r>
              <a:t/>
            </a:r>
            <a:endParaRPr sz="1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/>
          <p:nvPr>
            <p:ph type="title"/>
          </p:nvPr>
        </p:nvSpPr>
        <p:spPr>
          <a:xfrm>
            <a:off x="581192" y="702156"/>
            <a:ext cx="11029616" cy="5349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Franklin Gothic"/>
              <a:buNone/>
            </a:pPr>
            <a:r>
              <a:rPr lang="en-US">
                <a:solidFill>
                  <a:srgbClr val="262626"/>
                </a:solidFill>
              </a:rPr>
              <a:t>2. HOW HAS FEMALE EMPLOYMENT CHANGED?</a:t>
            </a:r>
            <a:endParaRPr/>
          </a:p>
        </p:txBody>
      </p:sp>
      <p:pic>
        <p:nvPicPr>
          <p:cNvPr descr="Chart, line chart&#10;&#10;Description automatically generated" id="192" name="Google Shape;19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3776" y="1371600"/>
            <a:ext cx="8257032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 txBox="1"/>
          <p:nvPr/>
        </p:nvSpPr>
        <p:spPr>
          <a:xfrm>
            <a:off x="493268" y="2138980"/>
            <a:ext cx="2453132" cy="3347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000" lvl="0" marL="306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</a:pPr>
            <a:r>
              <a:rPr lang="en-US" sz="17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Female employment in Kenya has increased steadily since 2006 and surpassed Africa in 2011</a:t>
            </a:r>
            <a:endParaRPr/>
          </a:p>
          <a:p>
            <a:pPr indent="-206686" lvl="0" marL="30600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</a:pPr>
            <a:r>
              <a:t/>
            </a:r>
            <a:endParaRPr sz="1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None/>
            </a:pPr>
            <a:r>
              <a:t/>
            </a:r>
            <a:endParaRPr sz="17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2133600" y="6433041"/>
            <a:ext cx="272080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Source: World Bank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videndVTI">
  <a:themeElements>
    <a:clrScheme name="DividendVTI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videndVTI">
  <a:themeElements>
    <a:clrScheme name="Aspect">
      <a:dk1>
        <a:srgbClr val="000000"/>
      </a:dk1>
      <a:lt1>
        <a:srgbClr val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ividendVTI">
  <a:themeElements>
    <a:clrScheme name="DividendVTI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2022-04-24T17:04:31Z</dcterms:created>
  <dc:creator>Lydia Hollingsworth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