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varScale="1">
        <p:scale>
          <a:sx n="77" d="100"/>
          <a:sy n="77" d="100"/>
        </p:scale>
        <p:origin x="21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11/28/2016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“Should Airbnb rentals be subject to hotel taxes and regulations?” </a:t>
            </a:r>
            <a:endParaRPr lang="en-US" dirty="0"/>
          </a:p>
        </p:txBody>
      </p:sp>
      <p:sp>
        <p:nvSpPr>
          <p:cNvPr id="3" name="Subtitle 2"/>
          <p:cNvSpPr>
            <a:spLocks noGrp="1"/>
          </p:cNvSpPr>
          <p:nvPr>
            <p:ph type="subTitle" idx="1"/>
          </p:nvPr>
        </p:nvSpPr>
        <p:spPr/>
        <p:txBody>
          <a:bodyPr/>
          <a:lstStyle/>
          <a:p>
            <a:r>
              <a:rPr lang="en-US" dirty="0" smtClean="0"/>
              <a:t>Michael A. Horneffer</a:t>
            </a:r>
            <a:endParaRPr lang="en-US" dirty="0"/>
          </a:p>
        </p:txBody>
      </p:sp>
    </p:spTree>
    <p:extLst>
      <p:ext uri="{BB962C8B-B14F-4D97-AF65-F5344CB8AC3E}">
        <p14:creationId xmlns:p14="http://schemas.microsoft.com/office/powerpoint/2010/main" val="395240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1974"/>
            <a:ext cx="8596668" cy="1320800"/>
          </a:xfrm>
        </p:spPr>
        <p:txBody>
          <a:bodyPr/>
          <a:lstStyle/>
          <a:p>
            <a:r>
              <a:rPr lang="en-US" dirty="0" smtClean="0"/>
              <a:t>The Hotel Tax and some background…</a:t>
            </a:r>
            <a:endParaRPr lang="en-US" dirty="0"/>
          </a:p>
        </p:txBody>
      </p:sp>
      <p:sp>
        <p:nvSpPr>
          <p:cNvPr id="3" name="Content Placeholder 2"/>
          <p:cNvSpPr>
            <a:spLocks noGrp="1"/>
          </p:cNvSpPr>
          <p:nvPr>
            <p:ph idx="1"/>
          </p:nvPr>
        </p:nvSpPr>
        <p:spPr>
          <a:xfrm>
            <a:off x="677334" y="1480932"/>
            <a:ext cx="8596668" cy="5188225"/>
          </a:xfrm>
        </p:spPr>
        <p:txBody>
          <a:bodyPr>
            <a:normAutofit fontScale="92500" lnSpcReduction="10000"/>
          </a:bodyPr>
          <a:lstStyle/>
          <a:p>
            <a:r>
              <a:rPr lang="en-US" dirty="0" smtClean="0"/>
              <a:t>Massachusetts want to extend the </a:t>
            </a:r>
            <a:r>
              <a:rPr lang="en-US" b="1" dirty="0" smtClean="0"/>
              <a:t>hotel tax </a:t>
            </a:r>
            <a:r>
              <a:rPr lang="en-US" dirty="0" smtClean="0"/>
              <a:t>to short term rentals (companies like Airbnb)</a:t>
            </a:r>
          </a:p>
          <a:p>
            <a:r>
              <a:rPr lang="en-US" dirty="0" smtClean="0"/>
              <a:t>The hotel tax = an occupancy tax and is a consumer burden </a:t>
            </a:r>
          </a:p>
          <a:p>
            <a:r>
              <a:rPr lang="en-US" dirty="0" smtClean="0"/>
              <a:t>Current market seems unfair to legislation advocates. Also, there is a perceived need for additional regulation:</a:t>
            </a:r>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The legislation is actually supported by the Airbnb industry lobby – why?</a:t>
            </a:r>
          </a:p>
          <a:p>
            <a:pPr marL="0" indent="0">
              <a:buNone/>
            </a:pPr>
            <a:r>
              <a:rPr lang="en-US" dirty="0" smtClean="0"/>
              <a:t>	- Taxes mean legitimacy </a:t>
            </a:r>
          </a:p>
          <a:p>
            <a:r>
              <a:rPr lang="en-US" dirty="0" smtClean="0"/>
              <a:t>Taxes and increased regulation are also seen a beneficial to the communities where Airbnb and other similar businesses operate </a:t>
            </a:r>
          </a:p>
          <a:p>
            <a:endParaRPr lang="en-US" dirty="0"/>
          </a:p>
        </p:txBody>
      </p:sp>
      <p:pic>
        <p:nvPicPr>
          <p:cNvPr id="4" name="Picture 3"/>
          <p:cNvPicPr>
            <a:picLocks noChangeAspect="1"/>
          </p:cNvPicPr>
          <p:nvPr/>
        </p:nvPicPr>
        <p:blipFill>
          <a:blip r:embed="rId2"/>
          <a:stretch>
            <a:fillRect/>
          </a:stretch>
        </p:blipFill>
        <p:spPr>
          <a:xfrm>
            <a:off x="997020" y="2995695"/>
            <a:ext cx="2252768" cy="1940615"/>
          </a:xfrm>
          <a:prstGeom prst="rect">
            <a:avLst/>
          </a:prstGeom>
        </p:spPr>
      </p:pic>
      <p:pic>
        <p:nvPicPr>
          <p:cNvPr id="5" name="Picture 4"/>
          <p:cNvPicPr>
            <a:picLocks noChangeAspect="1"/>
          </p:cNvPicPr>
          <p:nvPr/>
        </p:nvPicPr>
        <p:blipFill>
          <a:blip r:embed="rId3"/>
          <a:stretch>
            <a:fillRect/>
          </a:stretch>
        </p:blipFill>
        <p:spPr>
          <a:xfrm>
            <a:off x="4289769" y="2995694"/>
            <a:ext cx="4168431" cy="1940615"/>
          </a:xfrm>
          <a:prstGeom prst="rect">
            <a:avLst/>
          </a:prstGeom>
        </p:spPr>
      </p:pic>
    </p:spTree>
    <p:extLst>
      <p:ext uri="{BB962C8B-B14F-4D97-AF65-F5344CB8AC3E}">
        <p14:creationId xmlns:p14="http://schemas.microsoft.com/office/powerpoint/2010/main" val="299201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37578" y="3636375"/>
            <a:ext cx="3619086" cy="3160080"/>
          </a:xfrm>
          <a:prstGeom prst="rect">
            <a:avLst/>
          </a:prstGeom>
        </p:spPr>
      </p:pic>
      <p:sp>
        <p:nvSpPr>
          <p:cNvPr id="4" name="Title 3"/>
          <p:cNvSpPr>
            <a:spLocks noGrp="1"/>
          </p:cNvSpPr>
          <p:nvPr>
            <p:ph type="title"/>
          </p:nvPr>
        </p:nvSpPr>
        <p:spPr/>
        <p:txBody>
          <a:bodyPr/>
          <a:lstStyle/>
          <a:p>
            <a:r>
              <a:rPr lang="en-US" dirty="0" smtClean="0"/>
              <a:t>Implications</a:t>
            </a:r>
            <a:endParaRPr lang="en-US" dirty="0"/>
          </a:p>
        </p:txBody>
      </p:sp>
      <p:sp>
        <p:nvSpPr>
          <p:cNvPr id="5" name="Content Placeholder 4"/>
          <p:cNvSpPr>
            <a:spLocks noGrp="1"/>
          </p:cNvSpPr>
          <p:nvPr>
            <p:ph sz="half" idx="1"/>
          </p:nvPr>
        </p:nvSpPr>
        <p:spPr>
          <a:xfrm>
            <a:off x="274798" y="2160589"/>
            <a:ext cx="4694767" cy="3880772"/>
          </a:xfrm>
        </p:spPr>
        <p:txBody>
          <a:bodyPr/>
          <a:lstStyle/>
          <a:p>
            <a:r>
              <a:rPr lang="en-US" dirty="0" smtClean="0"/>
              <a:t>Tax incidence</a:t>
            </a:r>
          </a:p>
          <a:p>
            <a:pPr marL="0" indent="0">
              <a:buNone/>
            </a:pPr>
            <a:r>
              <a:rPr lang="en-US" dirty="0" smtClean="0"/>
              <a:t>	</a:t>
            </a:r>
            <a:r>
              <a:rPr lang="en-US" sz="1400" dirty="0" smtClean="0"/>
              <a:t>-</a:t>
            </a:r>
            <a:r>
              <a:rPr lang="en-US" dirty="0" smtClean="0"/>
              <a:t>Demand for lodging is generally more 	elastic</a:t>
            </a:r>
            <a:endParaRPr lang="en-US" dirty="0"/>
          </a:p>
          <a:p>
            <a:pPr marL="0" indent="0">
              <a:buNone/>
            </a:pPr>
            <a:r>
              <a:rPr lang="en-US" dirty="0" smtClean="0"/>
              <a:t>	-Burden is on the </a:t>
            </a:r>
            <a:r>
              <a:rPr lang="en-US" dirty="0" err="1" smtClean="0"/>
              <a:t>bnb</a:t>
            </a:r>
            <a:r>
              <a:rPr lang="en-US" dirty="0" smtClean="0"/>
              <a:t> sellers</a:t>
            </a:r>
          </a:p>
          <a:p>
            <a:pPr marL="0" indent="0">
              <a:buNone/>
            </a:pPr>
            <a:r>
              <a:rPr lang="en-US" dirty="0"/>
              <a:t>	</a:t>
            </a:r>
          </a:p>
        </p:txBody>
      </p:sp>
      <p:sp>
        <p:nvSpPr>
          <p:cNvPr id="6" name="Content Placeholder 5"/>
          <p:cNvSpPr>
            <a:spLocks noGrp="1"/>
          </p:cNvSpPr>
          <p:nvPr>
            <p:ph sz="half" idx="2"/>
          </p:nvPr>
        </p:nvSpPr>
        <p:spPr>
          <a:xfrm>
            <a:off x="5248994" y="2160589"/>
            <a:ext cx="4184034" cy="3880773"/>
          </a:xfrm>
        </p:spPr>
        <p:txBody>
          <a:bodyPr/>
          <a:lstStyle/>
          <a:p>
            <a:r>
              <a:rPr lang="en-US" dirty="0" smtClean="0"/>
              <a:t>Spillover</a:t>
            </a:r>
          </a:p>
          <a:p>
            <a:pPr marL="0" indent="0">
              <a:buNone/>
            </a:pPr>
            <a:r>
              <a:rPr lang="en-US" dirty="0"/>
              <a:t>	</a:t>
            </a:r>
            <a:r>
              <a:rPr lang="en-US" dirty="0" smtClean="0"/>
              <a:t>-Tax advocates also assert that 	“big investors [are] buying up 	buildings and using them for 	</a:t>
            </a:r>
            <a:r>
              <a:rPr lang="en-US" dirty="0" smtClean="0"/>
              <a:t>Airbnbs</a:t>
            </a:r>
            <a:r>
              <a:rPr lang="en-US" dirty="0" smtClean="0"/>
              <a:t>.”</a:t>
            </a:r>
          </a:p>
          <a:p>
            <a:pPr marL="0" indent="0">
              <a:buNone/>
            </a:pPr>
            <a:r>
              <a:rPr lang="en-US" dirty="0"/>
              <a:t>	</a:t>
            </a:r>
            <a:r>
              <a:rPr lang="en-US" dirty="0" smtClean="0"/>
              <a:t>- In certain areas, in the long run, 	this </a:t>
            </a:r>
            <a:r>
              <a:rPr lang="en-US" i="1" dirty="0" smtClean="0"/>
              <a:t>may</a:t>
            </a:r>
            <a:r>
              <a:rPr lang="en-US" dirty="0" smtClean="0"/>
              <a:t> increase the price of 	housing  </a:t>
            </a:r>
            <a:endParaRPr lang="en-US" dirty="0"/>
          </a:p>
        </p:txBody>
      </p:sp>
      <p:pic>
        <p:nvPicPr>
          <p:cNvPr id="10" name="Picture 9"/>
          <p:cNvPicPr>
            <a:picLocks noChangeAspect="1"/>
          </p:cNvPicPr>
          <p:nvPr/>
        </p:nvPicPr>
        <p:blipFill>
          <a:blip r:embed="rId3"/>
          <a:stretch>
            <a:fillRect/>
          </a:stretch>
        </p:blipFill>
        <p:spPr>
          <a:xfrm>
            <a:off x="6599169" y="4566453"/>
            <a:ext cx="2674833" cy="2081789"/>
          </a:xfrm>
          <a:prstGeom prst="rect">
            <a:avLst/>
          </a:prstGeom>
        </p:spPr>
      </p:pic>
      <p:sp>
        <p:nvSpPr>
          <p:cNvPr id="12" name="TextBox 11"/>
          <p:cNvSpPr txBox="1"/>
          <p:nvPr/>
        </p:nvSpPr>
        <p:spPr>
          <a:xfrm>
            <a:off x="2852530" y="6648242"/>
            <a:ext cx="2723322" cy="261610"/>
          </a:xfrm>
          <a:prstGeom prst="rect">
            <a:avLst/>
          </a:prstGeom>
          <a:noFill/>
        </p:spPr>
        <p:txBody>
          <a:bodyPr wrap="square" rtlCol="0">
            <a:spAutoFit/>
          </a:bodyPr>
          <a:lstStyle/>
          <a:p>
            <a:r>
              <a:rPr lang="en-US" sz="1050" dirty="0" smtClean="0">
                <a:latin typeface="Calibri" panose="020F0502020204030204" pitchFamily="34" charset="0"/>
              </a:rPr>
              <a:t>Copyright: economicsonline.co.uk</a:t>
            </a:r>
            <a:endParaRPr lang="en-US" sz="1050" dirty="0">
              <a:latin typeface="Calibri" panose="020F0502020204030204" pitchFamily="34" charset="0"/>
            </a:endParaRPr>
          </a:p>
        </p:txBody>
      </p:sp>
    </p:spTree>
    <p:extLst>
      <p:ext uri="{BB962C8B-B14F-4D97-AF65-F5344CB8AC3E}">
        <p14:creationId xmlns:p14="http://schemas.microsoft.com/office/powerpoint/2010/main" val="734119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6348" y="108912"/>
            <a:ext cx="7076661" cy="4939958"/>
          </a:xfrm>
          <a:prstGeom prst="rect">
            <a:avLst/>
          </a:prstGeom>
        </p:spPr>
      </p:pic>
      <p:sp>
        <p:nvSpPr>
          <p:cNvPr id="7" name="TextBox 6"/>
          <p:cNvSpPr txBox="1"/>
          <p:nvPr/>
        </p:nvSpPr>
        <p:spPr>
          <a:xfrm>
            <a:off x="586410" y="5208104"/>
            <a:ext cx="9074426" cy="1661993"/>
          </a:xfrm>
          <a:prstGeom prst="rect">
            <a:avLst/>
          </a:prstGeom>
          <a:noFill/>
        </p:spPr>
        <p:txBody>
          <a:bodyPr wrap="square" rtlCol="0">
            <a:spAutoFit/>
          </a:bodyPr>
          <a:lstStyle/>
          <a:p>
            <a:r>
              <a:rPr lang="en-US" sz="1200" dirty="0" smtClean="0">
                <a:latin typeface="Calibri" panose="020F0502020204030204" pitchFamily="34" charset="0"/>
              </a:rPr>
              <a:t>“Further</a:t>
            </a:r>
            <a:r>
              <a:rPr lang="en-US" sz="1200" dirty="0">
                <a:latin typeface="Calibri" panose="020F0502020204030204" pitchFamily="34" charset="0"/>
              </a:rPr>
              <a:t>, restricting Airbnb rentals could have the perverse effect of punishing victims of the rental crisis. Many Airbnb hosts are renters who manage to pay their inflated rents on time thanks to income generated by subletting part of their space through Airbnb. The proposed ordinance, which would permit only owners, not renters, to host through Airbnb, could force many people currently renting apartments in the city to relocate</a:t>
            </a:r>
            <a:r>
              <a:rPr lang="en-US" sz="1200" dirty="0" smtClean="0">
                <a:latin typeface="Calibri" panose="020F0502020204030204" pitchFamily="34" charset="0"/>
              </a:rPr>
              <a:t>.</a:t>
            </a:r>
          </a:p>
          <a:p>
            <a:endParaRPr lang="en-US" sz="1200" dirty="0">
              <a:latin typeface="Calibri" panose="020F0502020204030204" pitchFamily="34" charset="0"/>
            </a:endParaRPr>
          </a:p>
          <a:p>
            <a:r>
              <a:rPr lang="en-US" sz="1200" dirty="0">
                <a:latin typeface="Calibri" panose="020F0502020204030204" pitchFamily="34" charset="0"/>
              </a:rPr>
              <a:t>Before establishing potentially harmful rules, the city should slow down and examine all the pros and cons of limiting Airbnb rentals. Perhaps it's time the city commissioned a study of its own</a:t>
            </a:r>
            <a:r>
              <a:rPr lang="en-US" sz="1200" dirty="0" smtClean="0">
                <a:latin typeface="Calibri" panose="020F0502020204030204" pitchFamily="34" charset="0"/>
              </a:rPr>
              <a:t>.”</a:t>
            </a:r>
            <a:endParaRPr lang="en-US" sz="1200" dirty="0">
              <a:latin typeface="Calibri" panose="020F0502020204030204" pitchFamily="34" charset="0"/>
            </a:endParaRPr>
          </a:p>
          <a:p>
            <a:endParaRPr lang="en-US" dirty="0"/>
          </a:p>
        </p:txBody>
      </p:sp>
      <p:pic>
        <p:nvPicPr>
          <p:cNvPr id="9" name="Picture 8"/>
          <p:cNvPicPr>
            <a:picLocks noChangeAspect="1"/>
          </p:cNvPicPr>
          <p:nvPr/>
        </p:nvPicPr>
        <p:blipFill>
          <a:blip r:embed="rId3"/>
          <a:stretch>
            <a:fillRect/>
          </a:stretch>
        </p:blipFill>
        <p:spPr>
          <a:xfrm>
            <a:off x="5355327" y="1640370"/>
            <a:ext cx="2317682" cy="3408499"/>
          </a:xfrm>
          <a:prstGeom prst="rect">
            <a:avLst/>
          </a:prstGeom>
        </p:spPr>
      </p:pic>
    </p:spTree>
    <p:extLst>
      <p:ext uri="{BB962C8B-B14F-4D97-AF65-F5344CB8AC3E}">
        <p14:creationId xmlns:p14="http://schemas.microsoft.com/office/powerpoint/2010/main" val="1124762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7035" y="1431234"/>
            <a:ext cx="5983356" cy="1446550"/>
          </a:xfrm>
          <a:prstGeom prst="rect">
            <a:avLst/>
          </a:prstGeom>
          <a:noFill/>
        </p:spPr>
        <p:txBody>
          <a:bodyPr wrap="square" rtlCol="0">
            <a:spAutoFit/>
          </a:bodyPr>
          <a:lstStyle/>
          <a:p>
            <a:r>
              <a:rPr lang="en-US" sz="8800" dirty="0" smtClean="0"/>
              <a:t>Questions?</a:t>
            </a:r>
            <a:endParaRPr lang="en-US" sz="8800" dirty="0"/>
          </a:p>
        </p:txBody>
      </p:sp>
    </p:spTree>
    <p:extLst>
      <p:ext uri="{BB962C8B-B14F-4D97-AF65-F5344CB8AC3E}">
        <p14:creationId xmlns:p14="http://schemas.microsoft.com/office/powerpoint/2010/main" val="286214022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1317</TotalTime>
  <Words>204</Words>
  <Application>Microsoft Office PowerPoint</Application>
  <PresentationFormat>Widescreen</PresentationFormat>
  <Paragraphs>28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Trebuchet MS</vt:lpstr>
      <vt:lpstr>Wingdings 3</vt:lpstr>
      <vt:lpstr>Facet</vt:lpstr>
      <vt:lpstr>“Should Airbnb rentals be subject to hotel taxes and regulations?” </vt:lpstr>
      <vt:lpstr>The Hotel Tax and some background…</vt:lpstr>
      <vt:lpstr>Implications</vt:lpstr>
      <vt:lpstr>PowerPoint Presentation</vt:lpstr>
      <vt:lpstr>PowerPoint Presentation</vt:lpstr>
    </vt:vector>
  </TitlesOfParts>
  <Company>National Science Foundation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 Airbnb rentals be subject to hotel taxes and regulations?”</dc:title>
  <dc:creator>Horneffer, Michael</dc:creator>
  <cp:lastModifiedBy>Horneffer, Michael</cp:lastModifiedBy>
  <cp:revision>14</cp:revision>
  <dcterms:created xsi:type="dcterms:W3CDTF">2016-11-28T18:31:57Z</dcterms:created>
  <dcterms:modified xsi:type="dcterms:W3CDTF">2016-11-29T16:29:20Z</dcterms:modified>
</cp:coreProperties>
</file>