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57" r:id="rId4"/>
    <p:sldId id="260" r:id="rId5"/>
    <p:sldId id="264" r:id="rId6"/>
    <p:sldId id="263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 autoAdjust="0"/>
    <p:restoredTop sz="86957" autoAdjust="0"/>
  </p:normalViewPr>
  <p:slideViewPr>
    <p:cSldViewPr>
      <p:cViewPr varScale="1">
        <p:scale>
          <a:sx n="79" d="100"/>
          <a:sy n="79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293B5-630B-44B0-A272-7095085CB4DC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95243-36C7-4300-8A59-605F9DD0FE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2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cred: http://magic-ays.com/Lake/LakeBaikal.htm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5243-36C7-4300-8A59-605F9DD0FE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1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Lake</a:t>
            </a:r>
            <a:r>
              <a:rPr lang="en-US" baseline="0" dirty="0" smtClean="0"/>
              <a:t> </a:t>
            </a:r>
            <a:r>
              <a:rPr lang="en-US" baseline="0" dirty="0" smtClean="0"/>
              <a:t>Baikal stats provided in NYT article:</a:t>
            </a:r>
          </a:p>
          <a:p>
            <a:r>
              <a:rPr lang="en-US" dirty="0" smtClean="0"/>
              <a:t>http://www.nytimes.com/2016/11/15/science/lake-baikal-russia-algae.html?_r=0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5243-36C7-4300-8A59-605F9DD0FE2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2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Sludge</a:t>
            </a:r>
            <a:r>
              <a:rPr lang="en-US" baseline="0" dirty="0" smtClean="0"/>
              <a:t> </a:t>
            </a:r>
            <a:r>
              <a:rPr lang="en-US" baseline="0" dirty="0" smtClean="0"/>
              <a:t>– NYT Article - http://www.nytimes.com/2016/11/15/science/lake-baikal-russia-algae.html?_r=0</a:t>
            </a:r>
            <a:endParaRPr lang="en-US" dirty="0" smtClean="0"/>
          </a:p>
          <a:p>
            <a:r>
              <a:rPr lang="en-US" dirty="0" smtClean="0"/>
              <a:t>Sea</a:t>
            </a:r>
            <a:r>
              <a:rPr lang="en-US" baseline="0" dirty="0" smtClean="0"/>
              <a:t> lion - </a:t>
            </a:r>
            <a:r>
              <a:rPr lang="en-US" dirty="0" smtClean="0"/>
              <a:t>http://phys.org/news/2015-10-world-largest-freshwater-lake-threat.html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5243-36C7-4300-8A59-605F9DD0FE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90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400" baseline="0" dirty="0" smtClean="0">
                <a:solidFill>
                  <a:schemeClr val="bg1"/>
                </a:solidFill>
              </a:rPr>
              <a:t>Photo cred:</a:t>
            </a:r>
            <a:r>
              <a:rPr lang="en-US" sz="2400" baseline="0" dirty="0" smtClean="0">
                <a:solidFill>
                  <a:schemeClr val="tx1"/>
                </a:solidFill>
              </a:rPr>
              <a:t> </a:t>
            </a:r>
            <a:r>
              <a:rPr lang="en-US" sz="2400" baseline="0" dirty="0" smtClean="0"/>
              <a:t>http</a:t>
            </a:r>
            <a:r>
              <a:rPr lang="en-US" sz="2400" baseline="0" dirty="0" smtClean="0"/>
              <a:t>://news.nationalgeographic.com/2015/11/151113-lake-baikal-green-slime-algae-photos-water-quality-science</a:t>
            </a:r>
            <a:r>
              <a:rPr lang="en-US" sz="2400" baseline="0" dirty="0" smtClean="0"/>
              <a:t>/  </a:t>
            </a:r>
            <a:endParaRPr lang="en-US" sz="2400" dirty="0" smtClean="0"/>
          </a:p>
          <a:p>
            <a:pPr lvl="1"/>
            <a:endParaRPr lang="en-US" sz="2200" baseline="0" dirty="0" smtClean="0">
              <a:solidFill>
                <a:schemeClr val="bg1"/>
              </a:solidFill>
            </a:endParaRPr>
          </a:p>
          <a:p>
            <a:pPr lvl="1"/>
            <a:endParaRPr lang="en-US" sz="22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5243-36C7-4300-8A59-605F9DD0FE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44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</a:t>
            </a:r>
            <a:r>
              <a:rPr lang="en-US" baseline="0" dirty="0" smtClean="0"/>
              <a:t> </a:t>
            </a:r>
            <a:r>
              <a:rPr lang="en-US" baseline="0" dirty="0" smtClean="0"/>
              <a:t>Cred</a:t>
            </a:r>
            <a:r>
              <a:rPr lang="en-US" dirty="0" smtClean="0"/>
              <a:t>- http://</a:t>
            </a:r>
            <a:r>
              <a:rPr lang="en-US" dirty="0" smtClean="0"/>
              <a:t>siberiantimes.com/ecology/casestudy/features/f0247-if-you-love-baikal-become-a-peoples-scientist-to-save-it-from-stinking-algae</a:t>
            </a:r>
            <a:r>
              <a:rPr lang="en-US" dirty="0" smtClean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5243-36C7-4300-8A59-605F9DD0FE2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90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5243-36C7-4300-8A59-605F9DD0FE2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90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</a:t>
            </a:r>
            <a:r>
              <a:rPr lang="en-US" dirty="0" smtClean="0"/>
              <a:t>cred: Volunteers - http://siberiantimes.com/home/voice-of-siberia/pollution-crisis-in-lake-baikal/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 cred: People</a:t>
            </a:r>
            <a:r>
              <a:rPr lang="en-US" baseline="0" dirty="0" smtClean="0"/>
              <a:t> examining damage - </a:t>
            </a:r>
            <a:r>
              <a:rPr lang="en-US" dirty="0" smtClean="0"/>
              <a:t>http://siberiantimes.com/home/voice-of-siberia/pollution-crisis-in-lake-baikal/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5243-36C7-4300-8A59-605F9DD0FE2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41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</a:t>
            </a:r>
            <a:r>
              <a:rPr lang="en-US" baseline="0" dirty="0" smtClean="0"/>
              <a:t> </a:t>
            </a:r>
            <a:r>
              <a:rPr lang="en-US" baseline="0" dirty="0" smtClean="0"/>
              <a:t>Cred</a:t>
            </a:r>
            <a:r>
              <a:rPr lang="en-US" dirty="0" smtClean="0"/>
              <a:t>- http://</a:t>
            </a:r>
            <a:r>
              <a:rPr lang="en-US" dirty="0" smtClean="0"/>
              <a:t>siberiantimes.com/ecology/casestudy/features/f0247-if-you-love-baikal-become-a-peoples-scientist-to-save-it-from-stinking-algae</a:t>
            </a:r>
            <a:r>
              <a:rPr lang="en-US" dirty="0" smtClean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5243-36C7-4300-8A59-605F9DD0FE2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9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7D02-EACB-4821-A852-EBEB48E9CAA6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0FE0-718E-48C2-BCA8-88B43A017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0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7D02-EACB-4821-A852-EBEB48E9CAA6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0FE0-718E-48C2-BCA8-88B43A017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2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7D02-EACB-4821-A852-EBEB48E9CAA6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0FE0-718E-48C2-BCA8-88B43A017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4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7D02-EACB-4821-A852-EBEB48E9CAA6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0FE0-718E-48C2-BCA8-88B43A017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9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7D02-EACB-4821-A852-EBEB48E9CAA6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0FE0-718E-48C2-BCA8-88B43A017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3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7D02-EACB-4821-A852-EBEB48E9CAA6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0FE0-718E-48C2-BCA8-88B43A017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6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7D02-EACB-4821-A852-EBEB48E9CAA6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0FE0-718E-48C2-BCA8-88B43A017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0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7D02-EACB-4821-A852-EBEB48E9CAA6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0FE0-718E-48C2-BCA8-88B43A017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8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7D02-EACB-4821-A852-EBEB48E9CAA6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0FE0-718E-48C2-BCA8-88B43A017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87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7D02-EACB-4821-A852-EBEB48E9CAA6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0FE0-718E-48C2-BCA8-88B43A017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1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7D02-EACB-4821-A852-EBEB48E9CAA6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0FE0-718E-48C2-BCA8-88B43A017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7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27D02-EACB-4821-A852-EBEB48E9CAA6}" type="datetimeFigureOut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E0FE0-718E-48C2-BCA8-88B43A017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0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g8918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0"/>
            <a:ext cx="9296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Vast and Pristine, Russia’s Lake Baikal Is Invaded by Toxic Algae</a:t>
            </a:r>
            <a:endParaRPr lang="en-US" b="1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657600"/>
            <a:ext cx="7315200" cy="2743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Sara Linder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11.22.2016</a:t>
            </a:r>
          </a:p>
          <a:p>
            <a:endParaRPr lang="en-US" sz="2400" b="1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endParaRPr lang="en-US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PPPA </a:t>
            </a:r>
            <a:r>
              <a:rPr lang="en-US" sz="24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6017</a:t>
            </a:r>
            <a:endParaRPr lang="en-US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g8918\Desktop\alga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0" y="2382"/>
            <a:ext cx="9158110" cy="685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Lake Baikal </a:t>
            </a:r>
            <a:endParaRPr lang="en-US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458200" cy="4495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Located in Russia, bordering Siberia</a:t>
            </a:r>
          </a:p>
          <a:p>
            <a:pPr>
              <a:lnSpc>
                <a:spcPct val="150000"/>
              </a:lnSpc>
            </a:pPr>
            <a:r>
              <a:rPr lang="en-US" sz="3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World’s </a:t>
            </a:r>
            <a:r>
              <a:rPr lang="en-US" sz="34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oldest</a:t>
            </a:r>
            <a:r>
              <a:rPr lang="en-US" sz="3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, </a:t>
            </a:r>
            <a:r>
              <a:rPr lang="en-US" sz="34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deepest</a:t>
            </a:r>
            <a:r>
              <a:rPr lang="en-US" sz="3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sz="3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freshwater lake</a:t>
            </a:r>
          </a:p>
          <a:p>
            <a:pPr>
              <a:lnSpc>
                <a:spcPct val="150000"/>
              </a:lnSpc>
            </a:pPr>
            <a:r>
              <a:rPr lang="en-US" sz="3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Previously believed to be the world’s </a:t>
            </a:r>
            <a:r>
              <a:rPr lang="en-US" sz="3400" b="1" i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cleanest </a:t>
            </a:r>
            <a:r>
              <a:rPr lang="en-US" sz="3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lake</a:t>
            </a:r>
          </a:p>
          <a:p>
            <a:pPr>
              <a:lnSpc>
                <a:spcPct val="150000"/>
              </a:lnSpc>
            </a:pPr>
            <a:r>
              <a:rPr lang="en-US" sz="3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Home </a:t>
            </a:r>
            <a:r>
              <a:rPr lang="en-US" sz="3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to more than 3,700 species </a:t>
            </a:r>
            <a:endParaRPr lang="en-US" sz="3400" b="1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3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half </a:t>
            </a:r>
            <a:r>
              <a:rPr lang="en-US" sz="3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of </a:t>
            </a:r>
            <a:r>
              <a:rPr lang="en-US" sz="3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which are </a:t>
            </a:r>
            <a:r>
              <a:rPr lang="en-US" sz="3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found nowhere else in the </a:t>
            </a:r>
            <a:r>
              <a:rPr lang="en-US" sz="3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world</a:t>
            </a:r>
          </a:p>
          <a:p>
            <a:pPr>
              <a:lnSpc>
                <a:spcPct val="150000"/>
              </a:lnSpc>
            </a:pPr>
            <a:r>
              <a:rPr lang="en-US" sz="3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H</a:t>
            </a:r>
            <a:r>
              <a:rPr lang="en-US" sz="3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olds </a:t>
            </a:r>
            <a:r>
              <a:rPr lang="en-US" sz="3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20% of the planet’s unfrozen freshwater</a:t>
            </a:r>
            <a:r>
              <a:rPr lang="en-US" sz="3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100" b="1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- According to New York Times article  </a:t>
            </a:r>
            <a:endParaRPr lang="en-US" sz="14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Summary </a:t>
            </a:r>
            <a:endParaRPr lang="en-US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82"/>
            <a:ext cx="4191000" cy="32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28207"/>
            <a:ext cx="4191000" cy="362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52400"/>
            <a:ext cx="4419600" cy="65532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Summary</a:t>
            </a:r>
            <a:r>
              <a:rPr lang="en-US" dirty="0" smtClean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Narkisim" panose="020E0502050101010101" pitchFamily="34" charset="-79"/>
              </a:rPr>
              <a:t>Mass algae blooms have been discovered along its beaches. </a:t>
            </a:r>
          </a:p>
          <a:p>
            <a:pPr marL="0" indent="0">
              <a:buNone/>
            </a:pPr>
            <a:endParaRPr lang="en-US" sz="1800" b="1" dirty="0" smtClean="0">
              <a:solidFill>
                <a:schemeClr val="bg1"/>
              </a:solidFill>
              <a:latin typeface="Palatino Linotype" panose="02040502050505030304" pitchFamily="18" charset="0"/>
              <a:cs typeface="Narkisim" panose="020E0502050101010101" pitchFamily="34" charset="-79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Narkisim" panose="020E0502050101010101" pitchFamily="34" charset="-79"/>
              </a:rPr>
              <a:t>Resulting from: </a:t>
            </a:r>
          </a:p>
          <a:p>
            <a:pPr lvl="1"/>
            <a:r>
              <a:rPr lang="en-US" sz="18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Narkisim" panose="020E0502050101010101" pitchFamily="34" charset="-79"/>
              </a:rPr>
              <a:t>inadequate waste water treatment</a:t>
            </a:r>
          </a:p>
          <a:p>
            <a:pPr lvl="1"/>
            <a:r>
              <a:rPr lang="en-US" sz="18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Narkisim" panose="020E0502050101010101" pitchFamily="34" charset="-79"/>
              </a:rPr>
              <a:t>illegal dumping of sewage waste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Palatino Linotype" panose="02040502050505030304" pitchFamily="18" charset="0"/>
                <a:cs typeface="Narkisim" panose="020E0502050101010101" pitchFamily="34" charset="-79"/>
              </a:rPr>
              <a:t>r</a:t>
            </a:r>
            <a:r>
              <a:rPr lang="en-US" sz="18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Narkisim" panose="020E0502050101010101" pitchFamily="34" charset="-79"/>
              </a:rPr>
              <a:t>unoff of fertilizers and other pollutants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Palatino Linotype" panose="02040502050505030304" pitchFamily="18" charset="0"/>
                <a:cs typeface="Narkisim" panose="020E0502050101010101" pitchFamily="34" charset="-79"/>
              </a:rPr>
              <a:t>g</a:t>
            </a:r>
            <a:r>
              <a:rPr lang="en-US" sz="18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Narkisim" panose="020E0502050101010101" pitchFamily="34" charset="-79"/>
              </a:rPr>
              <a:t>rowth of tourism  </a:t>
            </a:r>
          </a:p>
          <a:p>
            <a:pPr marL="57150" indent="0">
              <a:buNone/>
            </a:pPr>
            <a:endParaRPr lang="en-US" sz="1800" b="1" dirty="0">
              <a:solidFill>
                <a:schemeClr val="bg1"/>
              </a:solidFill>
              <a:latin typeface="Palatino Linotype" panose="02040502050505030304" pitchFamily="18" charset="0"/>
              <a:cs typeface="Narkisim" panose="020E0502050101010101" pitchFamily="34" charset="-79"/>
            </a:endParaRPr>
          </a:p>
          <a:p>
            <a:pPr marL="400050"/>
            <a:r>
              <a:rPr lang="en-US" sz="20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Narkisim" panose="020E0502050101010101" pitchFamily="34" charset="-79"/>
              </a:rPr>
              <a:t>Lake affected by combination of: </a:t>
            </a:r>
          </a:p>
          <a:p>
            <a:pPr marL="800100" lvl="1"/>
            <a:r>
              <a:rPr lang="en-US" sz="1800" b="1" dirty="0" smtClean="0">
                <a:solidFill>
                  <a:schemeClr val="bg1"/>
                </a:solidFill>
                <a:latin typeface="Palatino Linotype" panose="02040502050505030304" pitchFamily="18" charset="0"/>
                <a:cs typeface="Narkisim" panose="020E0502050101010101" pitchFamily="34" charset="-79"/>
              </a:rPr>
              <a:t>climate change, pollution and human activity</a:t>
            </a:r>
          </a:p>
        </p:txBody>
      </p:sp>
    </p:spTree>
    <p:extLst>
      <p:ext uri="{BB962C8B-B14F-4D97-AF65-F5344CB8AC3E}">
        <p14:creationId xmlns:p14="http://schemas.microsoft.com/office/powerpoint/2010/main" val="8493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Public Goods &amp; Externalities  </a:t>
            </a:r>
            <a:endParaRPr lang="en-US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Lake Baikal is an impure public good 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rival, not excludable </a:t>
            </a:r>
          </a:p>
          <a:p>
            <a:pPr marL="0" indent="0">
              <a:buNone/>
            </a:pPr>
            <a:endParaRPr lang="en-US" sz="1800" b="1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Sewage/ wastewater treatment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Impact of influx of untreated sewage → mass algal blooms: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Negative externalities: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Drinking water impacted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V</a:t>
            </a:r>
            <a:r>
              <a:rPr lang="en-US" sz="2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isual enjoyment loss 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Public health risk including consumption of seafood 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Ecological impact 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Impact on tourism industry</a:t>
            </a:r>
          </a:p>
        </p:txBody>
      </p:sp>
    </p:spTree>
    <p:extLst>
      <p:ext uri="{BB962C8B-B14F-4D97-AF65-F5344CB8AC3E}">
        <p14:creationId xmlns:p14="http://schemas.microsoft.com/office/powerpoint/2010/main" val="35925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567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4648200" cy="617220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Fixing Externalities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Researchers called on gov. to reform sewage facilities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But disagreement on cause of problem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Pollution externalities from private industries including:</a:t>
            </a:r>
          </a:p>
          <a:p>
            <a:pPr lvl="1"/>
            <a:r>
              <a:rPr lang="en-US" sz="16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agricultural fertilizer run-off</a:t>
            </a:r>
          </a:p>
          <a:p>
            <a:pPr lvl="1"/>
            <a:r>
              <a:rPr lang="en-US" sz="16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Russian railroads discarding industrial waste in the sewage system</a:t>
            </a:r>
            <a:endParaRPr lang="en-US" sz="16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422433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5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Mongolia Hydroelectric Dams </a:t>
            </a:r>
            <a:endParaRPr lang="en-US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4060" y="1676400"/>
            <a:ext cx="3962400" cy="4876800"/>
          </a:xfrm>
          <a:solidFill>
            <a:schemeClr val="accent5">
              <a:lumMod val="5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Plan to build 8 dams to support energy </a:t>
            </a:r>
            <a:r>
              <a:rPr lang="en-US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goals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Negative externalities 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Ecological effects on Lake Baikal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Positive externalities 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Reducing reliance on coal generation for energy production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Government interaction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Attempt to fix externalities: China froze funding for projects until environmental assessment completed on the lake. </a:t>
            </a:r>
            <a:endParaRPr lang="en-US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9" y="2057400"/>
            <a:ext cx="4267911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7" y="3387876"/>
            <a:ext cx="3812582" cy="278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2" y="457200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339419"/>
            <a:ext cx="4267200" cy="627864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Free Riders 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/>
            <a:endParaRPr lang="en-US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/>
            <a:endParaRPr lang="en-US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+mj-ea"/>
                <a:cs typeface="Narkisim" panose="020E0502050101010101" pitchFamily="34" charset="-79"/>
              </a:rPr>
              <a:t>Due </a:t>
            </a:r>
            <a:r>
              <a:rPr lang="en-US" sz="2200" b="1" dirty="0">
                <a:solidFill>
                  <a:prstClr val="white"/>
                </a:solidFill>
                <a:latin typeface="Palatino Linotype" panose="02040502050505030304" pitchFamily="18" charset="0"/>
                <a:ea typeface="+mj-ea"/>
                <a:cs typeface="Narkisim" panose="020E0502050101010101" pitchFamily="34" charset="-79"/>
              </a:rPr>
              <a:t>to slowness of governmental response local individual are organizing clean-up efforts</a:t>
            </a:r>
            <a:br>
              <a:rPr lang="en-US" sz="2200" b="1" dirty="0">
                <a:solidFill>
                  <a:prstClr val="white"/>
                </a:solidFill>
                <a:latin typeface="Palatino Linotype" panose="02040502050505030304" pitchFamily="18" charset="0"/>
                <a:ea typeface="+mj-ea"/>
                <a:cs typeface="Narkisim" panose="020E0502050101010101" pitchFamily="34" charset="-79"/>
              </a:rPr>
            </a:br>
            <a:endParaRPr lang="en-US" sz="2200" b="1" dirty="0" smtClean="0">
              <a:solidFill>
                <a:prstClr val="white"/>
              </a:solidFill>
              <a:latin typeface="Palatino Linotype" panose="02040502050505030304" pitchFamily="18" charset="0"/>
              <a:ea typeface="+mj-ea"/>
              <a:cs typeface="Narkisim" panose="020E0502050101010101" pitchFamily="34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 smtClean="0">
              <a:solidFill>
                <a:prstClr val="white"/>
              </a:solidFill>
              <a:latin typeface="Palatino Linotype" panose="02040502050505030304" pitchFamily="18" charset="0"/>
              <a:ea typeface="+mj-ea"/>
              <a:cs typeface="Narkisim" panose="020E0502050101010101" pitchFamily="34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+mj-ea"/>
                <a:cs typeface="+mj-cs"/>
              </a:rPr>
              <a:t>Environmentalists </a:t>
            </a:r>
            <a:r>
              <a:rPr lang="en-US" sz="2200" b="1" dirty="0">
                <a:solidFill>
                  <a:prstClr val="white"/>
                </a:solidFill>
                <a:latin typeface="Palatino Linotype" panose="02040502050505030304" pitchFamily="18" charset="0"/>
                <a:ea typeface="+mj-ea"/>
                <a:cs typeface="+mj-cs"/>
              </a:rPr>
              <a:t>swayed a local investor to invest in efforts to create a model prototype for </a:t>
            </a:r>
            <a:r>
              <a:rPr lang="en-US" sz="22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+mj-ea"/>
                <a:cs typeface="+mj-cs"/>
              </a:rPr>
              <a:t>a </a:t>
            </a:r>
            <a:r>
              <a:rPr lang="en-US" sz="22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+mj-ea"/>
                <a:cs typeface="+mj-cs"/>
              </a:rPr>
              <a:t>sewage </a:t>
            </a:r>
            <a:r>
              <a:rPr lang="en-US" sz="2200" b="1" dirty="0">
                <a:solidFill>
                  <a:prstClr val="white"/>
                </a:solidFill>
                <a:latin typeface="Palatino Linotype" panose="02040502050505030304" pitchFamily="18" charset="0"/>
                <a:ea typeface="+mj-ea"/>
                <a:cs typeface="+mj-cs"/>
              </a:rPr>
              <a:t>plant. </a:t>
            </a:r>
            <a:endParaRPr lang="en-US" sz="2200" b="1" dirty="0" smtClean="0">
              <a:solidFill>
                <a:prstClr val="white"/>
              </a:solidFill>
              <a:latin typeface="Palatino Linotype" panose="02040502050505030304" pitchFamily="18" charset="0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prstClr val="white"/>
              </a:solidFill>
              <a:latin typeface="Palatino Linotype" panose="02040502050505030304" pitchFamily="18" charset="0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 smtClean="0">
              <a:solidFill>
                <a:prstClr val="white"/>
              </a:solidFill>
              <a:latin typeface="Palatino Linotype" panose="02040502050505030304" pitchFamily="18" charset="0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prstClr val="white"/>
              </a:solidFill>
              <a:latin typeface="Palatino Linotype" panose="02040502050505030304" pitchFamily="18" charset="0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543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1" y="0"/>
            <a:ext cx="91480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153400" cy="5943600"/>
          </a:xfrm>
          <a:noFill/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b="1" dirty="0" smtClean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Additional Environmental Threats</a:t>
            </a:r>
          </a:p>
          <a:p>
            <a:pPr marL="0" indent="0">
              <a:buNone/>
            </a:pPr>
            <a:endParaRPr lang="en-US" sz="1200" b="1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r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Expansion in Tourism Development Projects</a:t>
            </a:r>
          </a:p>
          <a:p>
            <a:pPr algn="r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Negative externalities:</a:t>
            </a:r>
          </a:p>
          <a:p>
            <a:pPr lvl="1" algn="r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loss of natural beauty   -  shoreline </a:t>
            </a:r>
            <a:r>
              <a:rPr lang="en-US" sz="2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erosion </a:t>
            </a:r>
            <a:endParaRPr lang="en-US" sz="2000" dirty="0"/>
          </a:p>
          <a:p>
            <a:pPr marL="457200" lvl="1" indent="0">
              <a:lnSpc>
                <a:spcPct val="150000"/>
              </a:lnSpc>
              <a:buNone/>
            </a:pPr>
            <a:endParaRPr lang="en-US" sz="1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368</Words>
  <Application>Microsoft Office PowerPoint</Application>
  <PresentationFormat>On-screen Show (4:3)</PresentationFormat>
  <Paragraphs>92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Vast and Pristine, Russia’s Lake Baikal Is Invaded by Toxic Algae</vt:lpstr>
      <vt:lpstr>Lake Baikal </vt:lpstr>
      <vt:lpstr>Summary </vt:lpstr>
      <vt:lpstr>Public Goods &amp; Externalities  </vt:lpstr>
      <vt:lpstr>PowerPoint Presentation</vt:lpstr>
      <vt:lpstr>Mongolia Hydroelectric Dams </vt:lpstr>
      <vt:lpstr>PowerPoint Presentation</vt:lpstr>
      <vt:lpstr>PowerPoint Presentation</vt:lpstr>
    </vt:vector>
  </TitlesOfParts>
  <Company>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Linder</dc:creator>
  <cp:lastModifiedBy>Sara Linder</cp:lastModifiedBy>
  <cp:revision>162</cp:revision>
  <dcterms:created xsi:type="dcterms:W3CDTF">2016-11-20T21:35:12Z</dcterms:created>
  <dcterms:modified xsi:type="dcterms:W3CDTF">2016-11-22T14:10:42Z</dcterms:modified>
</cp:coreProperties>
</file>