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4" r:id="rId6"/>
    <p:sldId id="266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74714" autoAdjust="0"/>
  </p:normalViewPr>
  <p:slideViewPr>
    <p:cSldViewPr snapToGrid="0" snapToObjects="1">
      <p:cViewPr varScale="1">
        <p:scale>
          <a:sx n="77" d="100"/>
          <a:sy n="77" d="100"/>
        </p:scale>
        <p:origin x="21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F73C5-CFFB-EB47-89FB-CF5105E62587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132D5-5E95-3942-BA41-8DDE5FD45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97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32D5-5E95-3942-BA41-8DDE5FD451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72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32D5-5E95-3942-BA41-8DDE5FD451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82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32D5-5E95-3942-BA41-8DDE5FD451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4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32D5-5E95-3942-BA41-8DDE5FD451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28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32D5-5E95-3942-BA41-8DDE5FD451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31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32D5-5E95-3942-BA41-8DDE5FD451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42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132D5-5E95-3942-BA41-8DDE5FD451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9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Market Power and Cincinnati Bell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Melissa Diliberti</a:t>
            </a:r>
          </a:p>
          <a:p>
            <a:r>
              <a:rPr lang="en-US" dirty="0" smtClean="0"/>
              <a:t>November 15,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0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Telephone Market Pre-1984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99894"/>
            <a:ext cx="7662864" cy="32671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Bell Telephone Company, and its subsidiaries, had a monopoly on the U.S. telephone market dating back to 1877</a:t>
            </a:r>
            <a:r>
              <a:rPr lang="en-US" baseline="30000" dirty="0" smtClean="0"/>
              <a:t>1</a:t>
            </a:r>
          </a:p>
          <a:p>
            <a:r>
              <a:rPr lang="en-US" dirty="0" smtClean="0"/>
              <a:t>Bell Telephone Company was a natural monopoly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High fixed costs (to build network)</a:t>
            </a:r>
          </a:p>
          <a:p>
            <a:pPr lvl="1"/>
            <a:r>
              <a:rPr lang="en-US" dirty="0" smtClean="0"/>
              <a:t>Very low marginal cost (after network was built)</a:t>
            </a:r>
          </a:p>
          <a:p>
            <a:r>
              <a:rPr lang="en-US" dirty="0" smtClean="0"/>
              <a:t>Monopoly was broken up by the U.S. Department of Justice in December 1983</a:t>
            </a:r>
            <a:r>
              <a:rPr lang="en-US" baseline="30000" dirty="0"/>
              <a:t> </a:t>
            </a:r>
            <a:r>
              <a:rPr lang="en-US" dirty="0" smtClean="0"/>
              <a:t>following an anti-trust lawsuit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1181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Telephone Market </a:t>
            </a:r>
            <a:r>
              <a:rPr lang="en-US" b="1" dirty="0" smtClean="0"/>
              <a:t>Post-</a:t>
            </a:r>
            <a:r>
              <a:rPr lang="en-US" b="1" dirty="0"/>
              <a:t>1984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Cincinnati Bell is one of the few subsidiaries that continues to operate, servicing Ohio, Kentucky, and Indiana</a:t>
            </a:r>
            <a:r>
              <a:rPr lang="en-US" baseline="30000" dirty="0" smtClean="0"/>
              <a:t>4</a:t>
            </a:r>
          </a:p>
          <a:p>
            <a:r>
              <a:rPr lang="en-US" dirty="0" smtClean="0"/>
              <a:t>Cincinnati Bell is an “incumbent local exchange carrier” (ILEC)</a:t>
            </a:r>
            <a:r>
              <a:rPr lang="en-US" baseline="30000" dirty="0" smtClean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6367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has the market changed for Cincinnati Bell?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2317" y="2634445"/>
            <a:ext cx="401515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1466C5"/>
                </a:solidFill>
              </a:rPr>
              <a:t>Market pre-1984: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Monopoly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M</a:t>
            </a:r>
            <a:r>
              <a:rPr lang="en-US" sz="2000" dirty="0" smtClean="0"/>
              <a:t>arket power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F</a:t>
            </a:r>
            <a:r>
              <a:rPr lang="en-US" sz="2000" dirty="0" smtClean="0"/>
              <a:t>aces </a:t>
            </a:r>
            <a:r>
              <a:rPr lang="en-US" sz="2000" dirty="0"/>
              <a:t>downward demand </a:t>
            </a:r>
            <a:r>
              <a:rPr lang="en-US" sz="2000" dirty="0" smtClean="0"/>
              <a:t>curve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C</a:t>
            </a:r>
            <a:r>
              <a:rPr lang="en-US" sz="2000" dirty="0" smtClean="0"/>
              <a:t>ontrols market price by changing quantity of output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Firm wins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73380" y="2634445"/>
            <a:ext cx="401515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2">
                    <a:lumMod val="50000"/>
                  </a:schemeClr>
                </a:solidFill>
              </a:rPr>
              <a:t>Market post-1984: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Competitive market 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No/less market power*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“</a:t>
            </a:r>
            <a:r>
              <a:rPr lang="en-US" sz="2000" dirty="0"/>
              <a:t>Infinite” demand at given </a:t>
            </a:r>
            <a:r>
              <a:rPr lang="en-US" sz="2000" dirty="0" smtClean="0"/>
              <a:t>price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A</a:t>
            </a:r>
            <a:r>
              <a:rPr lang="en-US" sz="2000" dirty="0" smtClean="0"/>
              <a:t>ccepts market price as given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Consumers win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29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has the market changed for Cincinnati Bell?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2317" y="2634445"/>
            <a:ext cx="401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1466C5"/>
                </a:solidFill>
              </a:rPr>
              <a:t>Market pre-1984: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73380" y="2634445"/>
            <a:ext cx="4015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2">
                    <a:lumMod val="50000"/>
                  </a:schemeClr>
                </a:solidFill>
              </a:rPr>
              <a:t>Market post-1984: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16117" y="3404513"/>
            <a:ext cx="0" cy="25128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16117" y="5917368"/>
            <a:ext cx="321199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59837" y="3728753"/>
            <a:ext cx="679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MC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08155" y="5948242"/>
            <a:ext cx="679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Q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1041" y="3250624"/>
            <a:ext cx="355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</a:t>
            </a:r>
            <a:endParaRPr lang="en-US" sz="1400" b="1" dirty="0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716117" y="3728753"/>
            <a:ext cx="2783398" cy="216166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99515" y="5618659"/>
            <a:ext cx="679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716117" y="3728754"/>
            <a:ext cx="1702466" cy="2188614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80047" y="5609591"/>
            <a:ext cx="536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MR</a:t>
            </a:r>
            <a:endParaRPr lang="en-US" sz="1400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894985" y="3435387"/>
            <a:ext cx="0" cy="25128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894985" y="5938522"/>
            <a:ext cx="321199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767304" y="5948242"/>
            <a:ext cx="679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01262" y="3281498"/>
            <a:ext cx="355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</a:t>
            </a:r>
            <a:endParaRPr lang="en-US" sz="1400" b="1" dirty="0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4894985" y="4986083"/>
            <a:ext cx="3211997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33603" y="4809746"/>
            <a:ext cx="536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MR</a:t>
            </a:r>
            <a:endParaRPr lang="en-US" sz="1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611545" y="3157665"/>
            <a:ext cx="13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Monopoly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00914" y="3157665"/>
            <a:ext cx="144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Competitive</a:t>
            </a:r>
          </a:p>
        </p:txBody>
      </p:sp>
      <p:sp>
        <p:nvSpPr>
          <p:cNvPr id="41" name="Freeform 40"/>
          <p:cNvSpPr/>
          <p:nvPr/>
        </p:nvSpPr>
        <p:spPr>
          <a:xfrm>
            <a:off x="5242515" y="3958422"/>
            <a:ext cx="2810420" cy="1370517"/>
          </a:xfrm>
          <a:custGeom>
            <a:avLst/>
            <a:gdLst>
              <a:gd name="connsiteX0" fmla="*/ 0 w 2810420"/>
              <a:gd name="connsiteY0" fmla="*/ 0 h 1370517"/>
              <a:gd name="connsiteX1" fmla="*/ 1567350 w 2810420"/>
              <a:gd name="connsiteY1" fmla="*/ 1364507 h 1370517"/>
              <a:gd name="connsiteX2" fmla="*/ 2810420 w 2810420"/>
              <a:gd name="connsiteY2" fmla="*/ 405299 h 137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0420" h="1370517">
                <a:moveTo>
                  <a:pt x="0" y="0"/>
                </a:moveTo>
                <a:cubicBezTo>
                  <a:pt x="549473" y="648478"/>
                  <a:pt x="1098947" y="1296957"/>
                  <a:pt x="1567350" y="1364507"/>
                </a:cubicBezTo>
                <a:cubicBezTo>
                  <a:pt x="2035753" y="1432057"/>
                  <a:pt x="2423086" y="918678"/>
                  <a:pt x="2810420" y="405299"/>
                </a:cubicBezTo>
              </a:path>
            </a:pathLst>
          </a:cu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052934" y="4211361"/>
            <a:ext cx="633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ATC</a:t>
            </a:r>
            <a:endParaRPr lang="en-US" sz="1400" b="1" dirty="0"/>
          </a:p>
        </p:txBody>
      </p:sp>
      <p:sp>
        <p:nvSpPr>
          <p:cNvPr id="46" name="Freeform 45"/>
          <p:cNvSpPr/>
          <p:nvPr/>
        </p:nvSpPr>
        <p:spPr>
          <a:xfrm>
            <a:off x="5242515" y="3753599"/>
            <a:ext cx="2418583" cy="2018949"/>
          </a:xfrm>
          <a:custGeom>
            <a:avLst/>
            <a:gdLst>
              <a:gd name="connsiteX0" fmla="*/ 0 w 2418583"/>
              <a:gd name="connsiteY0" fmla="*/ 1323978 h 2018949"/>
              <a:gd name="connsiteX1" fmla="*/ 959326 w 2418583"/>
              <a:gd name="connsiteY1" fmla="*/ 1958946 h 2018949"/>
              <a:gd name="connsiteX2" fmla="*/ 2418583 w 2418583"/>
              <a:gd name="connsiteY2" fmla="*/ 0 h 2018949"/>
              <a:gd name="connsiteX3" fmla="*/ 2418583 w 2418583"/>
              <a:gd name="connsiteY3" fmla="*/ 0 h 201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8583" h="2018949">
                <a:moveTo>
                  <a:pt x="0" y="1323978"/>
                </a:moveTo>
                <a:cubicBezTo>
                  <a:pt x="278114" y="1751793"/>
                  <a:pt x="556229" y="2179609"/>
                  <a:pt x="959326" y="1958946"/>
                </a:cubicBezTo>
                <a:cubicBezTo>
                  <a:pt x="1362423" y="1738283"/>
                  <a:pt x="2418583" y="0"/>
                  <a:pt x="2418583" y="0"/>
                </a:cubicBezTo>
                <a:lnTo>
                  <a:pt x="2418583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661098" y="3753599"/>
            <a:ext cx="679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MC</a:t>
            </a:r>
            <a:endParaRPr lang="en-US" sz="14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1991950" y="4715774"/>
            <a:ext cx="0" cy="123755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71455" y="4986083"/>
            <a:ext cx="0" cy="96215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739228" y="5948242"/>
            <a:ext cx="679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Q*</a:t>
            </a:r>
            <a:endParaRPr lang="en-US" sz="1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661237" y="5969396"/>
            <a:ext cx="679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Q*</a:t>
            </a:r>
            <a:endParaRPr lang="en-US" sz="1400" b="1" dirty="0"/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716117" y="4709248"/>
            <a:ext cx="1275833" cy="13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42740" y="4501969"/>
            <a:ext cx="355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</a:t>
            </a:r>
            <a:r>
              <a:rPr lang="en-US" sz="1400" b="1" baseline="-25000" dirty="0" smtClean="0"/>
              <a:t>1</a:t>
            </a:r>
            <a:endParaRPr lang="en-US" sz="1400" b="1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4511072" y="4868174"/>
            <a:ext cx="355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</a:t>
            </a:r>
            <a:r>
              <a:rPr lang="en-US" sz="1400" b="1" baseline="-25000" dirty="0"/>
              <a:t>2</a:t>
            </a:r>
          </a:p>
        </p:txBody>
      </p:sp>
      <p:sp>
        <p:nvSpPr>
          <p:cNvPr id="40" name="Freeform 39"/>
          <p:cNvSpPr/>
          <p:nvPr/>
        </p:nvSpPr>
        <p:spPr>
          <a:xfrm>
            <a:off x="782658" y="3654056"/>
            <a:ext cx="2418583" cy="2018949"/>
          </a:xfrm>
          <a:custGeom>
            <a:avLst/>
            <a:gdLst>
              <a:gd name="connsiteX0" fmla="*/ 0 w 2418583"/>
              <a:gd name="connsiteY0" fmla="*/ 1323978 h 2018949"/>
              <a:gd name="connsiteX1" fmla="*/ 959326 w 2418583"/>
              <a:gd name="connsiteY1" fmla="*/ 1958946 h 2018949"/>
              <a:gd name="connsiteX2" fmla="*/ 2418583 w 2418583"/>
              <a:gd name="connsiteY2" fmla="*/ 0 h 2018949"/>
              <a:gd name="connsiteX3" fmla="*/ 2418583 w 2418583"/>
              <a:gd name="connsiteY3" fmla="*/ 0 h 201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8583" h="2018949">
                <a:moveTo>
                  <a:pt x="0" y="1323978"/>
                </a:moveTo>
                <a:cubicBezTo>
                  <a:pt x="278114" y="1751793"/>
                  <a:pt x="556229" y="2179609"/>
                  <a:pt x="959326" y="1958946"/>
                </a:cubicBezTo>
                <a:cubicBezTo>
                  <a:pt x="1362423" y="1738283"/>
                  <a:pt x="2418583" y="0"/>
                  <a:pt x="2418583" y="0"/>
                </a:cubicBezTo>
                <a:lnTo>
                  <a:pt x="2418583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59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Does Cincinnati Bell Have Market Power?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2317" y="2634445"/>
            <a:ext cx="401515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1466C5"/>
                </a:solidFill>
              </a:rPr>
              <a:t>FCC/Regulators: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Cincinnati Bell has retained some market power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Provides service to 64 percent of area</a:t>
            </a:r>
            <a:r>
              <a:rPr lang="en-US" sz="2000" baseline="30000" dirty="0" smtClean="0"/>
              <a:t>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73380" y="2634445"/>
            <a:ext cx="40151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2">
                    <a:lumMod val="50000"/>
                  </a:schemeClr>
                </a:solidFill>
              </a:rPr>
              <a:t>Cincinnati Bell: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Operating in a competitive market 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Regulation should not apply to mid-size ILECs like us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Large wireless providers (such as AT&amp;T and Verizon) have more control over price than us</a:t>
            </a:r>
          </a:p>
        </p:txBody>
      </p:sp>
    </p:spTree>
    <p:extLst>
      <p:ext uri="{BB962C8B-B14F-4D97-AF65-F5344CB8AC3E}">
        <p14:creationId xmlns:p14="http://schemas.microsoft.com/office/powerpoint/2010/main" val="376742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91044"/>
            <a:ext cx="7662864" cy="3870884"/>
          </a:xfrm>
        </p:spPr>
        <p:txBody>
          <a:bodyPr>
            <a:normAutofit lnSpcReduction="10000"/>
          </a:bodyPr>
          <a:lstStyle/>
          <a:p>
            <a:r>
              <a:rPr lang="en-US" sz="1200" dirty="0"/>
              <a:t>1 </a:t>
            </a:r>
            <a:r>
              <a:rPr lang="en-US" sz="1200" dirty="0" smtClean="0"/>
              <a:t>“Bell Telephone System,” United States History, accessed November 13, 2016, http://www.u-s-history.com/pages/h1803.html.</a:t>
            </a:r>
          </a:p>
          <a:p>
            <a:r>
              <a:rPr lang="en-US" sz="1200" dirty="0" smtClean="0"/>
              <a:t>2 </a:t>
            </a:r>
            <a:r>
              <a:rPr lang="en-US" sz="1200" dirty="0" err="1" smtClean="0"/>
              <a:t>Austan</a:t>
            </a:r>
            <a:r>
              <a:rPr lang="en-US" sz="1200" dirty="0" smtClean="0"/>
              <a:t> </a:t>
            </a:r>
            <a:r>
              <a:rPr lang="en-US" sz="1200" dirty="0" err="1" smtClean="0"/>
              <a:t>Goolsbee</a:t>
            </a:r>
            <a:r>
              <a:rPr lang="en-US" sz="1200" dirty="0" smtClean="0"/>
              <a:t>, Steven Levitt, and Chad </a:t>
            </a:r>
            <a:r>
              <a:rPr lang="en-US" sz="1200" dirty="0" err="1" smtClean="0"/>
              <a:t>Syverson</a:t>
            </a:r>
            <a:r>
              <a:rPr lang="en-US" sz="1200" dirty="0" smtClean="0"/>
              <a:t>, </a:t>
            </a:r>
            <a:r>
              <a:rPr lang="en-US" sz="1200" i="1" dirty="0" smtClean="0"/>
              <a:t>Microeconomics</a:t>
            </a:r>
            <a:r>
              <a:rPr lang="en-US" sz="1200" dirty="0" smtClean="0"/>
              <a:t> (New York: Worth Publishers, 2013), 348.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3 </a:t>
            </a:r>
            <a:r>
              <a:rPr lang="en-US" sz="1200" dirty="0"/>
              <a:t>“Bell Telephone System,” United States History, accessed November </a:t>
            </a:r>
            <a:r>
              <a:rPr lang="en-US" sz="1200" dirty="0" smtClean="0"/>
              <a:t>13, </a:t>
            </a:r>
            <a:r>
              <a:rPr lang="en-US" sz="1200" dirty="0"/>
              <a:t>2016, http://www.u-s-history.com/pages/h1803.html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4 “Cincinnati Bell,” Wikipedia, accessed November 13, 2016, https://en.wikipedia.org/wiki/</a:t>
            </a:r>
            <a:r>
              <a:rPr lang="en-US" sz="1200" dirty="0" err="1" smtClean="0"/>
              <a:t>Cincinnati_Bell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5 Sean Buckley, “Cincinnati Bell says mid-size </a:t>
            </a:r>
            <a:r>
              <a:rPr lang="en-US" sz="1200" dirty="0" err="1" smtClean="0"/>
              <a:t>telcos</a:t>
            </a:r>
            <a:r>
              <a:rPr lang="en-US" sz="1200" dirty="0" smtClean="0"/>
              <a:t> should be exempt from FCC’s BDS rate reduction proposal,” </a:t>
            </a:r>
            <a:r>
              <a:rPr lang="en-US" sz="1200" i="1" dirty="0" smtClean="0"/>
              <a:t>Fierce Telecom</a:t>
            </a:r>
            <a:r>
              <a:rPr lang="en-US" sz="1200" dirty="0" smtClean="0"/>
              <a:t>, November 9, 2016, accessed November 13, 2016, http://www.fiercetelecom.com/telecom/cincinnati-bell-says-fcc-s-bds-proposal-should-exempt-mid-sized-telcos-from-rate-cuts.</a:t>
            </a:r>
          </a:p>
          <a:p>
            <a:r>
              <a:rPr lang="en-US" sz="1200" dirty="0"/>
              <a:t>6 Sean Buckley, “Cincinnati Bell says mid-size </a:t>
            </a:r>
            <a:r>
              <a:rPr lang="en-US" sz="1200" dirty="0" err="1"/>
              <a:t>telcos</a:t>
            </a:r>
            <a:r>
              <a:rPr lang="en-US" sz="1200" dirty="0"/>
              <a:t> should be exempt from FCC’s BDS rate reduction proposal,” </a:t>
            </a:r>
            <a:r>
              <a:rPr lang="en-US" sz="1200" i="1" dirty="0"/>
              <a:t>Fierce Telecom</a:t>
            </a:r>
            <a:r>
              <a:rPr lang="en-US" sz="1200" dirty="0"/>
              <a:t>, November 9, 2016, accessed November 13, 2016, http://</a:t>
            </a:r>
            <a:r>
              <a:rPr lang="en-US" sz="1200" dirty="0" err="1"/>
              <a:t>www.fiercetelecom.com</a:t>
            </a:r>
            <a:r>
              <a:rPr lang="en-US" sz="1200" dirty="0"/>
              <a:t>/telecom/cincinnati-bell-says-fcc-s-bds-proposal-should-exempt-mid-sized-telcos-from-rate-cuts.</a:t>
            </a:r>
          </a:p>
          <a:p>
            <a:endParaRPr lang="en-US" sz="1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7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373</TotalTime>
  <Words>420</Words>
  <Application>Microsoft Office PowerPoint</Application>
  <PresentationFormat>On-screen Show (4:3)</PresentationFormat>
  <Paragraphs>67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Calisto MT</vt:lpstr>
      <vt:lpstr>Wingdings</vt:lpstr>
      <vt:lpstr>Genesis</vt:lpstr>
      <vt:lpstr>Market Power and Cincinnati Bell</vt:lpstr>
      <vt:lpstr>Telephone Market Pre-1984</vt:lpstr>
      <vt:lpstr>Telephone Market Post-1984</vt:lpstr>
      <vt:lpstr>How has the market changed for Cincinnati Bell?</vt:lpstr>
      <vt:lpstr>How has the market changed for Cincinnati Bell?</vt:lpstr>
      <vt:lpstr>Does Cincinnati Bell Have Market Power?</vt:lpstr>
      <vt:lpstr>References</vt:lpstr>
    </vt:vector>
  </TitlesOfParts>
  <Company>University of Michigan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Diliberti</dc:creator>
  <cp:lastModifiedBy>Diliberti, Melissa</cp:lastModifiedBy>
  <cp:revision>33</cp:revision>
  <dcterms:created xsi:type="dcterms:W3CDTF">2016-11-13T19:32:32Z</dcterms:created>
  <dcterms:modified xsi:type="dcterms:W3CDTF">2016-11-15T15:56:13Z</dcterms:modified>
</cp:coreProperties>
</file>