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4698-DEA6-4898-AF79-F700C7C2D7EA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4E05-B4C3-49DD-A521-11932B25F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4E05-B4C3-49DD-A521-11932B25F2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4E05-B4C3-49DD-A521-11932B25F2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5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4E05-B4C3-49DD-A521-11932B25F2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Firm Behavior in the NYC Restaurant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Kathryn Sanner</a:t>
            </a:r>
          </a:p>
          <a:p>
            <a:r>
              <a:rPr lang="en-US" dirty="0" smtClean="0"/>
              <a:t>PPPA 6017</a:t>
            </a:r>
          </a:p>
          <a:p>
            <a:r>
              <a:rPr lang="en-US" dirty="0" smtClean="0"/>
              <a:t>November 8, 2016</a:t>
            </a:r>
          </a:p>
        </p:txBody>
      </p:sp>
    </p:spTree>
    <p:extLst>
      <p:ext uri="{BB962C8B-B14F-4D97-AF65-F5344CB8AC3E}">
        <p14:creationId xmlns:p14="http://schemas.microsoft.com/office/powerpoint/2010/main" val="22701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New York Times </a:t>
            </a:r>
            <a:r>
              <a:rPr lang="en-US" dirty="0" smtClean="0"/>
              <a:t>article: “Is </a:t>
            </a:r>
            <a:r>
              <a:rPr lang="en-US" dirty="0"/>
              <a:t>New York Too Expensive </a:t>
            </a:r>
            <a:r>
              <a:rPr lang="en-US" dirty="0" smtClean="0"/>
              <a:t>for Restaurateurs</a:t>
            </a:r>
            <a:r>
              <a:rPr lang="en-US" dirty="0"/>
              <a:t>? We Do the </a:t>
            </a:r>
            <a:r>
              <a:rPr lang="en-US" dirty="0" smtClean="0"/>
              <a:t>Math”</a:t>
            </a:r>
            <a:endParaRPr lang="en-US" dirty="0"/>
          </a:p>
          <a:p>
            <a:r>
              <a:rPr lang="en-US" dirty="0" smtClean="0"/>
              <a:t>The article tested the hypothesis that it is more expensive for an independently owned restaurant to operate and stay afloat in New York City.</a:t>
            </a:r>
          </a:p>
          <a:p>
            <a:r>
              <a:rPr lang="en-US" dirty="0" smtClean="0"/>
              <a:t>New York’s real estate (cost of rent/sq. ft.), labor (employee wages), and food supply costs were compared with those in Los Angeles and San Francisco.</a:t>
            </a:r>
          </a:p>
          <a:p>
            <a:r>
              <a:rPr lang="en-US" dirty="0" smtClean="0"/>
              <a:t>Across all categories, New York </a:t>
            </a:r>
            <a:r>
              <a:rPr lang="en-US" dirty="0" smtClean="0"/>
              <a:t>City was </a:t>
            </a:r>
            <a:r>
              <a:rPr lang="en-US" dirty="0" smtClean="0"/>
              <a:t>the most expensive location.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3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 for Success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“The </a:t>
                </a:r>
                <a:r>
                  <a:rPr lang="en-US" dirty="0"/>
                  <a:t>costs of real estate, labor and food </a:t>
                </a:r>
                <a:r>
                  <a:rPr lang="en-US" dirty="0" smtClean="0"/>
                  <a:t>should add </a:t>
                </a:r>
                <a:r>
                  <a:rPr lang="en-US" dirty="0"/>
                  <a:t>up to about 75 percent of its projected sales, leaving a profit margin of </a:t>
                </a:r>
                <a:r>
                  <a:rPr lang="en-US" dirty="0" smtClean="0"/>
                  <a:t>roughly 10 </a:t>
                </a:r>
                <a:r>
                  <a:rPr lang="en-US" dirty="0"/>
                  <a:t>percent once smaller expenses are figured in</a:t>
                </a:r>
                <a:r>
                  <a:rPr lang="en-US" dirty="0" smtClean="0"/>
                  <a:t>.”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            </a:t>
                </a:r>
              </a:p>
              <a:p>
                <a:r>
                  <a:rPr lang="en-US" dirty="0" smtClean="0"/>
                  <a:t>We know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𝑇𝐶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the short run, operate if TR ≥ VC and shut down if TR &lt; VC.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Stabiner</a:t>
            </a:r>
            <a:r>
              <a:rPr lang="en-US" dirty="0" smtClean="0"/>
              <a:t>, Karen. "Is New York Too Expensive for Restaurateurs? We Do the Math." </a:t>
            </a:r>
            <a:r>
              <a:rPr lang="en-US" i="1" dirty="0" smtClean="0"/>
              <a:t>The New York Times</a:t>
            </a:r>
            <a:r>
              <a:rPr lang="en-US" dirty="0" smtClean="0"/>
              <a:t>, October 25, 2016. Accessed November 5, 2016. http://www.nytimes.com/2016/10/26/dining/restaurant-economics-new-york.html?ref=smallbusiness&amp;_r=0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short run…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92" y="2560638"/>
            <a:ext cx="3341016" cy="33099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582034"/>
            <a:ext cx="4718050" cy="326714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4092" y="403094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92" y="4030940"/>
                <a:ext cx="11430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 Images taken from </a:t>
            </a:r>
            <a:r>
              <a:rPr lang="en-US" i="1" dirty="0" smtClean="0"/>
              <a:t>Microeconomics</a:t>
            </a:r>
            <a:r>
              <a:rPr lang="en-US" dirty="0" smtClean="0"/>
              <a:t> by </a:t>
            </a:r>
            <a:r>
              <a:rPr lang="en-US" dirty="0" err="1" smtClean="0"/>
              <a:t>Goolsbee</a:t>
            </a:r>
            <a:r>
              <a:rPr lang="en-US" dirty="0" smtClean="0"/>
              <a:t>, Levitt &amp; </a:t>
            </a:r>
            <a:r>
              <a:rPr lang="en-US" dirty="0" err="1" smtClean="0"/>
              <a:t>Syverson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long run…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98" y="2659313"/>
            <a:ext cx="7988300" cy="3162300"/>
          </a:xfrm>
        </p:spPr>
      </p:pic>
      <p:sp>
        <p:nvSpPr>
          <p:cNvPr id="6" name="TextBox 5"/>
          <p:cNvSpPr txBox="1"/>
          <p:nvPr/>
        </p:nvSpPr>
        <p:spPr>
          <a:xfrm>
            <a:off x="1295402" y="2936039"/>
            <a:ext cx="13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Taste change = consumer preference shift to cheaper “quick service” restaurants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 Image taken from </a:t>
            </a:r>
            <a:r>
              <a:rPr lang="en-US" i="1" dirty="0" smtClean="0"/>
              <a:t>Microeconomics</a:t>
            </a:r>
            <a:r>
              <a:rPr lang="en-US" dirty="0" smtClean="0"/>
              <a:t> by </a:t>
            </a:r>
            <a:r>
              <a:rPr lang="en-US" dirty="0" err="1" smtClean="0"/>
              <a:t>Goolsbee</a:t>
            </a:r>
            <a:r>
              <a:rPr lang="en-US" dirty="0" smtClean="0"/>
              <a:t>, Levitt &amp; </a:t>
            </a:r>
            <a:r>
              <a:rPr lang="en-US" dirty="0" err="1" smtClean="0"/>
              <a:t>Syverson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1002</TotalTime>
  <Words>263</Words>
  <Application>Microsoft Office PowerPoint</Application>
  <PresentationFormat>Widescreen</PresentationFormat>
  <Paragraphs>23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Garamond</vt:lpstr>
      <vt:lpstr>Organic</vt:lpstr>
      <vt:lpstr>Firm Behavior in the NYC Restaurant Market</vt:lpstr>
      <vt:lpstr>Summary</vt:lpstr>
      <vt:lpstr>Formula for Success</vt:lpstr>
      <vt:lpstr>In the short run…</vt:lpstr>
      <vt:lpstr>In the long run…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 Behavior in the NYC Restaurant Market</dc:title>
  <dc:creator>Kathryn Sanner</dc:creator>
  <cp:lastModifiedBy>Kathryn Sanner</cp:lastModifiedBy>
  <cp:revision>15</cp:revision>
  <dcterms:created xsi:type="dcterms:W3CDTF">2016-11-06T01:08:10Z</dcterms:created>
  <dcterms:modified xsi:type="dcterms:W3CDTF">2016-11-06T17:54:20Z</dcterms:modified>
</cp:coreProperties>
</file>