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7453" autoAdjust="0"/>
  </p:normalViewPr>
  <p:slideViewPr>
    <p:cSldViewPr snapToGrid="0">
      <p:cViewPr varScale="1">
        <p:scale>
          <a:sx n="76" d="100"/>
          <a:sy n="76" d="100"/>
        </p:scale>
        <p:origin x="946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57CD34-20E2-4781-BF54-C28107348A3E}" type="datetimeFigureOut">
              <a:rPr lang="en-US" smtClean="0"/>
              <a:t>11/7/2016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202000-3C0F-44C1-90EA-535ECCF64C4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2651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baseline="0" dirty="0"/>
              <a:t>Uber and Lyft would charge more to the driver. Relies on the driver to go out and find potential riders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baseline="0" dirty="0"/>
              <a:t>From a customer standpoint, my understanding is that it operates similarly to Uber and Lyft where you pay based on mileage. In place of a “surge,” Fasten relies on the customer to indicate if they’d like to pay more during heavy traffic to speed up their time to get home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202000-3C0F-44C1-90EA-535ECCF64C42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09862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202000-3C0F-44C1-90EA-535ECCF64C42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40288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/>
              <a:t>Is this a truly competitive market? The services</a:t>
            </a:r>
            <a:r>
              <a:rPr lang="en-US" baseline="0" dirty="0"/>
              <a:t> are slightly different in that Fasten doesn’t see itself as providing the customer experience.</a:t>
            </a:r>
          </a:p>
          <a:p>
            <a:pPr marL="171450" indent="-171450">
              <a:buFontTx/>
              <a:buChar char="-"/>
            </a:pPr>
            <a:r>
              <a:rPr lang="en-US" baseline="0" dirty="0"/>
              <a:t>Also are not many firms in the market to begin with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202000-3C0F-44C1-90EA-535ECCF64C42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04029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84626-818C-4A85-8AB6-94C5ABF2AC88}" type="datetimeFigureOut">
              <a:rPr lang="en-US" smtClean="0"/>
              <a:t>11/7/2016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669A6-EFD2-49EC-BCC3-6ACE3CE6EB4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278479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84626-818C-4A85-8AB6-94C5ABF2AC88}" type="datetimeFigureOut">
              <a:rPr lang="en-US" smtClean="0"/>
              <a:t>11/7/2016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669A6-EFD2-49EC-BCC3-6ACE3CE6EB4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54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84626-818C-4A85-8AB6-94C5ABF2AC88}" type="datetimeFigureOut">
              <a:rPr lang="en-US" smtClean="0"/>
              <a:t>11/7/2016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669A6-EFD2-49EC-BCC3-6ACE3CE6EB4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1640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84626-818C-4A85-8AB6-94C5ABF2AC88}" type="datetimeFigureOut">
              <a:rPr lang="en-US" smtClean="0"/>
              <a:t>11/7/2016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669A6-EFD2-49EC-BCC3-6ACE3CE6EB4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6910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84626-818C-4A85-8AB6-94C5ABF2AC88}" type="datetimeFigureOut">
              <a:rPr lang="en-US" smtClean="0"/>
              <a:t>11/7/2016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669A6-EFD2-49EC-BCC3-6ACE3CE6EB4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7811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84626-818C-4A85-8AB6-94C5ABF2AC88}" type="datetimeFigureOut">
              <a:rPr lang="en-US" smtClean="0"/>
              <a:t>11/7/2016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669A6-EFD2-49EC-BCC3-6ACE3CE6EB4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147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84626-818C-4A85-8AB6-94C5ABF2AC88}" type="datetimeFigureOut">
              <a:rPr lang="en-US" smtClean="0"/>
              <a:t>11/7/2016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669A6-EFD2-49EC-BCC3-6ACE3CE6EB4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5725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84626-818C-4A85-8AB6-94C5ABF2AC88}" type="datetimeFigureOut">
              <a:rPr lang="en-US" smtClean="0"/>
              <a:t>11/7/2016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669A6-EFD2-49EC-BCC3-6ACE3CE6EB4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1432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84626-818C-4A85-8AB6-94C5ABF2AC88}" type="datetimeFigureOut">
              <a:rPr lang="en-US" smtClean="0"/>
              <a:t>11/7/2016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669A6-EFD2-49EC-BCC3-6ACE3CE6EB4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574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84626-818C-4A85-8AB6-94C5ABF2AC88}" type="datetimeFigureOut">
              <a:rPr lang="en-US" smtClean="0"/>
              <a:t>11/7/2016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669A6-EFD2-49EC-BCC3-6ACE3CE6EB4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3834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FC684626-818C-4A85-8AB6-94C5ABF2AC88}" type="datetimeFigureOut">
              <a:rPr lang="en-US" smtClean="0"/>
              <a:t>11/7/2016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669A6-EFD2-49EC-BCC3-6ACE3CE6EB4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8082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FC684626-818C-4A85-8AB6-94C5ABF2AC88}" type="datetimeFigureOut">
              <a:rPr lang="en-US" smtClean="0"/>
              <a:t>11/7/2016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C02669A6-EFD2-49EC-BCC3-6ACE3CE6EB4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0931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fast-en and the Fare-ious</a:t>
            </a:r>
            <a:br>
              <a:rPr lang="en-US" dirty="0"/>
            </a:br>
            <a:r>
              <a:rPr lang="en-US" sz="2400" dirty="0"/>
              <a:t>Two companies business strategies to compete with uber and lyft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Megan Knox</a:t>
            </a:r>
          </a:p>
          <a:p>
            <a:r>
              <a:rPr lang="en-US" dirty="0"/>
              <a:t>11.8.2016</a:t>
            </a:r>
          </a:p>
          <a:p>
            <a:r>
              <a:rPr lang="en-US" dirty="0"/>
              <a:t>Introductory Microeconomics, PPPA 6017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49537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074" y="964692"/>
            <a:ext cx="6427881" cy="1188720"/>
          </a:xfrm>
        </p:spPr>
        <p:txBody>
          <a:bodyPr/>
          <a:lstStyle/>
          <a:p>
            <a:r>
              <a:rPr lang="en-US" dirty="0"/>
              <a:t>Backstory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734756"/>
            <a:ext cx="7729728" cy="310198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Two companies, Fasten and Fare, enter the market to compete against Uber and Lyft</a:t>
            </a:r>
          </a:p>
          <a:p>
            <a:r>
              <a:rPr lang="en-US" dirty="0"/>
              <a:t>Fasten’s business model: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Charge drivers a $1 flat fee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Sees itself as selling information and connecting drivers and passengers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The formal service provider is the driver in a driver-passenger transaction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Relies heavily on volume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No more required “surge” or peak time for customers</a:t>
            </a:r>
          </a:p>
          <a:p>
            <a:pPr marL="228600" lvl="1"/>
            <a:r>
              <a:rPr lang="en-US" sz="1800" dirty="0"/>
              <a:t>Fare: allows passengers to select drivers upon request</a:t>
            </a:r>
          </a:p>
          <a:p>
            <a:pPr marL="0" lvl="1" indent="0">
              <a:buNone/>
            </a:pPr>
            <a:endParaRPr lang="en-US" sz="1800" dirty="0"/>
          </a:p>
        </p:txBody>
      </p:sp>
      <p:pic>
        <p:nvPicPr>
          <p:cNvPr id="4" name="Picture 3" descr="Austin Logo | hand lettering by seanwe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890254">
            <a:off x="6913685" y="700454"/>
            <a:ext cx="5105400" cy="2552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0858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viable contender to uber/lyft?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767805"/>
            <a:ext cx="6444762" cy="1322391"/>
          </a:xfrm>
        </p:spPr>
        <p:txBody>
          <a:bodyPr>
            <a:normAutofit lnSpcReduction="10000"/>
          </a:bodyPr>
          <a:lstStyle/>
          <a:p>
            <a:r>
              <a:rPr lang="en-US" dirty="0"/>
              <a:t>Fasten making a profit from early success in both Austin and Boston (price &gt; AVC)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Ascended to the top spot in Austin for ride apps in 10 days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Fasten plans to add additional drivers and roll out a “drivers’ lounge”</a:t>
            </a:r>
          </a:p>
          <a:p>
            <a:pPr lvl="1"/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6594231" y="2417885"/>
            <a:ext cx="52754" cy="369276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16200000">
            <a:off x="8478718" y="4223235"/>
            <a:ext cx="52754" cy="369276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reeform: Shape 13"/>
          <p:cNvSpPr/>
          <p:nvPr/>
        </p:nvSpPr>
        <p:spPr>
          <a:xfrm>
            <a:off x="6998677" y="3446585"/>
            <a:ext cx="2857500" cy="1593756"/>
          </a:xfrm>
          <a:custGeom>
            <a:avLst/>
            <a:gdLst>
              <a:gd name="connsiteX0" fmla="*/ 0 w 2857500"/>
              <a:gd name="connsiteY0" fmla="*/ 1160584 h 1593756"/>
              <a:gd name="connsiteX1" fmla="*/ 1714500 w 2857500"/>
              <a:gd name="connsiteY1" fmla="*/ 1529861 h 1593756"/>
              <a:gd name="connsiteX2" fmla="*/ 2857500 w 2857500"/>
              <a:gd name="connsiteY2" fmla="*/ 0 h 15937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857500" h="1593756">
                <a:moveTo>
                  <a:pt x="0" y="1160584"/>
                </a:moveTo>
                <a:cubicBezTo>
                  <a:pt x="619125" y="1441938"/>
                  <a:pt x="1238250" y="1723292"/>
                  <a:pt x="1714500" y="1529861"/>
                </a:cubicBezTo>
                <a:cubicBezTo>
                  <a:pt x="2190750" y="1336430"/>
                  <a:pt x="2524125" y="668215"/>
                  <a:pt x="2857500" y="0"/>
                </a:cubicBezTo>
              </a:path>
            </a:pathLst>
          </a:cu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Freeform: Shape 15"/>
          <p:cNvSpPr/>
          <p:nvPr/>
        </p:nvSpPr>
        <p:spPr>
          <a:xfrm>
            <a:off x="6945923" y="3807069"/>
            <a:ext cx="2945423" cy="1721852"/>
          </a:xfrm>
          <a:custGeom>
            <a:avLst/>
            <a:gdLst>
              <a:gd name="connsiteX0" fmla="*/ 0 w 2945423"/>
              <a:gd name="connsiteY0" fmla="*/ 1195754 h 1721852"/>
              <a:gd name="connsiteX1" fmla="*/ 1723292 w 2945423"/>
              <a:gd name="connsiteY1" fmla="*/ 1661746 h 1721852"/>
              <a:gd name="connsiteX2" fmla="*/ 2945423 w 2945423"/>
              <a:gd name="connsiteY2" fmla="*/ 0 h 17218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45423" h="1721852">
                <a:moveTo>
                  <a:pt x="0" y="1195754"/>
                </a:moveTo>
                <a:cubicBezTo>
                  <a:pt x="616194" y="1528396"/>
                  <a:pt x="1232388" y="1861038"/>
                  <a:pt x="1723292" y="1661746"/>
                </a:cubicBezTo>
                <a:cubicBezTo>
                  <a:pt x="2214196" y="1462454"/>
                  <a:pt x="2579809" y="731227"/>
                  <a:pt x="2945423" y="0"/>
                </a:cubicBezTo>
              </a:path>
            </a:pathLst>
          </a:cu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: Shape 16"/>
          <p:cNvSpPr/>
          <p:nvPr/>
        </p:nvSpPr>
        <p:spPr>
          <a:xfrm>
            <a:off x="7631723" y="3367454"/>
            <a:ext cx="1547446" cy="2373923"/>
          </a:xfrm>
          <a:custGeom>
            <a:avLst/>
            <a:gdLst>
              <a:gd name="connsiteX0" fmla="*/ 0 w 1547446"/>
              <a:gd name="connsiteY0" fmla="*/ 2373923 h 2373923"/>
              <a:gd name="connsiteX1" fmla="*/ 1099039 w 1547446"/>
              <a:gd name="connsiteY1" fmla="*/ 1459523 h 2373923"/>
              <a:gd name="connsiteX2" fmla="*/ 1547446 w 1547446"/>
              <a:gd name="connsiteY2" fmla="*/ 0 h 2373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47446" h="2373923">
                <a:moveTo>
                  <a:pt x="0" y="2373923"/>
                </a:moveTo>
                <a:cubicBezTo>
                  <a:pt x="420565" y="2114550"/>
                  <a:pt x="841131" y="1855177"/>
                  <a:pt x="1099039" y="1459523"/>
                </a:cubicBezTo>
                <a:cubicBezTo>
                  <a:pt x="1356947" y="1063869"/>
                  <a:pt x="1452196" y="531934"/>
                  <a:pt x="1547446" y="0"/>
                </a:cubicBezTo>
              </a:path>
            </a:pathLst>
          </a:cu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864471" y="2215660"/>
            <a:ext cx="9847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Price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9275886" y="6095997"/>
            <a:ext cx="12338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Quantity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9179169" y="2998177"/>
            <a:ext cx="7121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MC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9911862" y="3159369"/>
            <a:ext cx="7121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ATC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9932378" y="3566751"/>
            <a:ext cx="7121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AVC</a:t>
            </a:r>
          </a:p>
        </p:txBody>
      </p:sp>
    </p:spTree>
    <p:extLst>
      <p:ext uri="{BB962C8B-B14F-4D97-AF65-F5344CB8AC3E}">
        <p14:creationId xmlns:p14="http://schemas.microsoft.com/office/powerpoint/2010/main" val="22367395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can we expect for fasten?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767805"/>
            <a:ext cx="6444762" cy="1322391"/>
          </a:xfrm>
        </p:spPr>
        <p:txBody>
          <a:bodyPr>
            <a:normAutofit/>
          </a:bodyPr>
          <a:lstStyle/>
          <a:p>
            <a:r>
              <a:rPr lang="en-US" dirty="0"/>
              <a:t>Is this a perfectly competitive market?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In Boston, are Uber, Lyft, and Fasten rides indistinguishable?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Is the service really the same?</a:t>
            </a:r>
          </a:p>
          <a:p>
            <a:pPr lvl="1"/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6594231" y="2417886"/>
            <a:ext cx="2804746" cy="1846384"/>
            <a:chOff x="6594231" y="2417885"/>
            <a:chExt cx="3757248" cy="3692769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6594231" y="2417885"/>
              <a:ext cx="52754" cy="369276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rot="16200000">
              <a:off x="8478718" y="4223235"/>
              <a:ext cx="52754" cy="369276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TextBox 17"/>
          <p:cNvSpPr txBox="1"/>
          <p:nvPr/>
        </p:nvSpPr>
        <p:spPr>
          <a:xfrm>
            <a:off x="6057899" y="2215660"/>
            <a:ext cx="9847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Price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 bwMode="black">
          <a:xfrm>
            <a:off x="203039" y="4062513"/>
            <a:ext cx="5265776" cy="2270879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800" cap="none" dirty="0"/>
              <a:t>"At the end of the day, we sell a piece of information to a driver who is the actual service provider […]They move them in the physical world from point A to point B. We sell a piece of information to the driver that someone needs a ride.“</a:t>
            </a:r>
          </a:p>
          <a:p>
            <a:pPr algn="r"/>
            <a:r>
              <a:rPr lang="en-US" sz="1800" cap="none" dirty="0"/>
              <a:t>- Fasten COO Vlad Christoff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6597163" y="4487008"/>
            <a:ext cx="2804746" cy="1846384"/>
            <a:chOff x="6594231" y="2417885"/>
            <a:chExt cx="3757248" cy="3692769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6594231" y="2417885"/>
              <a:ext cx="52754" cy="369276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>
              <a:off x="8478718" y="4223235"/>
              <a:ext cx="52754" cy="369276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TextBox 13"/>
          <p:cNvSpPr txBox="1"/>
          <p:nvPr/>
        </p:nvSpPr>
        <p:spPr>
          <a:xfrm>
            <a:off x="9468494" y="4208222"/>
            <a:ext cx="9847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Quantity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471424" y="6338893"/>
            <a:ext cx="9847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Quantity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052037" y="4451837"/>
            <a:ext cx="9847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Price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941169" y="3050932"/>
            <a:ext cx="22508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Boston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9941169" y="5049719"/>
            <a:ext cx="22508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Austin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6814038" y="2523437"/>
            <a:ext cx="2250831" cy="142430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6816969" y="4654110"/>
            <a:ext cx="2250831" cy="142430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9076591" y="3780693"/>
            <a:ext cx="3839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9070729" y="5893775"/>
            <a:ext cx="5116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  <a:r>
              <a:rPr lang="en-US" baseline="-25000" dirty="0"/>
              <a:t>1</a:t>
            </a:r>
          </a:p>
        </p:txBody>
      </p:sp>
      <p:cxnSp>
        <p:nvCxnSpPr>
          <p:cNvPr id="26" name="Straight Connector 25"/>
          <p:cNvCxnSpPr/>
          <p:nvPr/>
        </p:nvCxnSpPr>
        <p:spPr>
          <a:xfrm flipV="1">
            <a:off x="6884377" y="2417886"/>
            <a:ext cx="1960685" cy="152986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6948854" y="4548552"/>
            <a:ext cx="1960685" cy="152986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8897815" y="2198082"/>
            <a:ext cx="8528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  <a:r>
              <a:rPr lang="en-US" baseline="-25000" dirty="0"/>
              <a:t>1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8900745" y="4319957"/>
            <a:ext cx="8528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  <a:r>
              <a:rPr lang="en-US" baseline="-25000" dirty="0"/>
              <a:t>1</a:t>
            </a:r>
          </a:p>
        </p:txBody>
      </p:sp>
      <p:cxnSp>
        <p:nvCxnSpPr>
          <p:cNvPr id="32" name="Straight Connector 31"/>
          <p:cNvCxnSpPr/>
          <p:nvPr/>
        </p:nvCxnSpPr>
        <p:spPr>
          <a:xfrm flipV="1">
            <a:off x="7473462" y="2646485"/>
            <a:ext cx="1717429" cy="1416028"/>
          </a:xfrm>
          <a:prstGeom prst="line">
            <a:avLst/>
          </a:prstGeom>
          <a:ln w="38100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9173308" y="2491161"/>
            <a:ext cx="8528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  <a:r>
              <a:rPr lang="en-US" baseline="-25000" dirty="0"/>
              <a:t>2</a:t>
            </a:r>
          </a:p>
        </p:txBody>
      </p:sp>
      <p:cxnSp>
        <p:nvCxnSpPr>
          <p:cNvPr id="35" name="Straight Connector 34"/>
          <p:cNvCxnSpPr>
            <a:endCxn id="23" idx="0"/>
          </p:cNvCxnSpPr>
          <p:nvPr/>
        </p:nvCxnSpPr>
        <p:spPr>
          <a:xfrm>
            <a:off x="7036776" y="4460634"/>
            <a:ext cx="2289756" cy="1433141"/>
          </a:xfrm>
          <a:prstGeom prst="line">
            <a:avLst/>
          </a:prstGeom>
          <a:ln w="3810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9249504" y="5650518"/>
            <a:ext cx="5526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  <a:r>
              <a:rPr lang="en-US" baseline="-25000" dirty="0"/>
              <a:t>2</a:t>
            </a:r>
          </a:p>
        </p:txBody>
      </p:sp>
      <p:cxnSp>
        <p:nvCxnSpPr>
          <p:cNvPr id="40" name="Straight Connector 39"/>
          <p:cNvCxnSpPr/>
          <p:nvPr/>
        </p:nvCxnSpPr>
        <p:spPr>
          <a:xfrm flipV="1">
            <a:off x="7380214" y="4689290"/>
            <a:ext cx="1793094" cy="1465325"/>
          </a:xfrm>
          <a:prstGeom prst="line">
            <a:avLst/>
          </a:prstGeom>
          <a:ln w="3810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9123484" y="4727335"/>
            <a:ext cx="8528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  <a:r>
              <a:rPr lang="en-US" baseline="-25000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902180925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451</TotalTime>
  <Words>360</Words>
  <Application>Microsoft Office PowerPoint</Application>
  <PresentationFormat>Widescreen</PresentationFormat>
  <Paragraphs>48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Courier New</vt:lpstr>
      <vt:lpstr>Gill Sans MT</vt:lpstr>
      <vt:lpstr>Parcel</vt:lpstr>
      <vt:lpstr>The fast-en and the Fare-ious Two companies business strategies to compete with uber and lyft</vt:lpstr>
      <vt:lpstr>Backstory</vt:lpstr>
      <vt:lpstr>A viable contender to uber/lyft?</vt:lpstr>
      <vt:lpstr>What can we expect for fasten?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fast(en) and the Fare(ious)</dc:title>
  <dc:creator>Megan Knox</dc:creator>
  <cp:lastModifiedBy>Megan Knox</cp:lastModifiedBy>
  <cp:revision>22</cp:revision>
  <dcterms:created xsi:type="dcterms:W3CDTF">2016-11-05T18:40:32Z</dcterms:created>
  <dcterms:modified xsi:type="dcterms:W3CDTF">2016-11-08T01:29:12Z</dcterms:modified>
</cp:coreProperties>
</file>