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953254-8F01-452D-9057-A46AA185769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F68C7A-7A2D-4469-A28F-A99688C5F7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Goes Technical: The Rise of Online Degrees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Paige Langer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9930" y="2038351"/>
            <a:ext cx="3822192" cy="639762"/>
          </a:xfrm>
        </p:spPr>
        <p:txBody>
          <a:bodyPr/>
          <a:lstStyle/>
          <a:p>
            <a:r>
              <a:rPr lang="en-US" dirty="0" smtClean="0"/>
              <a:t>Traditional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348" y="2678114"/>
            <a:ext cx="3987039" cy="3448050"/>
          </a:xfrm>
        </p:spPr>
        <p:txBody>
          <a:bodyPr>
            <a:normAutofit/>
          </a:bodyPr>
          <a:lstStyle/>
          <a:p>
            <a:r>
              <a:rPr lang="en-US" dirty="0" smtClean="0"/>
              <a:t>Face-to-fact interaction, social activities, multi-sense instruction</a:t>
            </a:r>
          </a:p>
          <a:p>
            <a:r>
              <a:rPr lang="en-US" dirty="0" smtClean="0"/>
              <a:t>Higher cost to student (93k-111k)</a:t>
            </a:r>
          </a:p>
          <a:p>
            <a:r>
              <a:rPr lang="en-US" u="sng" dirty="0" smtClean="0"/>
              <a:t>Higher Fixed Costs</a:t>
            </a:r>
            <a:r>
              <a:rPr lang="en-US" dirty="0" smtClean="0"/>
              <a:t>: more faculty, much higher rent &amp; utilities</a:t>
            </a:r>
          </a:p>
          <a:p>
            <a:r>
              <a:rPr lang="en-US" u="sng" dirty="0" smtClean="0"/>
              <a:t>Higher Variable Costs</a:t>
            </a:r>
            <a:r>
              <a:rPr lang="en-US" dirty="0" smtClean="0"/>
              <a:t>: expansion of campus, hiring more professors and support staff</a:t>
            </a:r>
          </a:p>
          <a:p>
            <a:r>
              <a:rPr lang="en-US" u="sng" dirty="0" smtClean="0"/>
              <a:t>Total Costs </a:t>
            </a:r>
            <a:r>
              <a:rPr lang="en-US" dirty="0" smtClean="0"/>
              <a:t>will be higher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4" y="2038351"/>
            <a:ext cx="3822192" cy="639762"/>
          </a:xfrm>
        </p:spPr>
        <p:txBody>
          <a:bodyPr/>
          <a:lstStyle/>
          <a:p>
            <a:r>
              <a:rPr lang="en-US" dirty="0" smtClean="0"/>
              <a:t>Online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4" y="2678114"/>
            <a:ext cx="4041775" cy="3448050"/>
          </a:xfrm>
        </p:spPr>
        <p:txBody>
          <a:bodyPr>
            <a:normAutofit/>
          </a:bodyPr>
          <a:lstStyle/>
          <a:p>
            <a:r>
              <a:rPr lang="en-US" dirty="0" smtClean="0"/>
              <a:t>Technology, access to remote students, flexible schedule</a:t>
            </a:r>
          </a:p>
          <a:p>
            <a:r>
              <a:rPr lang="en-US" dirty="0" smtClean="0"/>
              <a:t>Lower cost to student (61k-96k)</a:t>
            </a:r>
          </a:p>
          <a:p>
            <a:r>
              <a:rPr lang="en-US" u="sng" dirty="0" smtClean="0"/>
              <a:t>Lower Fixed Costs</a:t>
            </a:r>
            <a:r>
              <a:rPr lang="en-US" dirty="0" smtClean="0"/>
              <a:t>: cheaper rent</a:t>
            </a:r>
            <a:r>
              <a:rPr lang="en-US" dirty="0"/>
              <a:t> </a:t>
            </a:r>
            <a:r>
              <a:rPr lang="en-US" dirty="0" smtClean="0"/>
              <a:t>&amp; utilities</a:t>
            </a:r>
          </a:p>
          <a:p>
            <a:r>
              <a:rPr lang="en-US" u="sng" dirty="0" smtClean="0"/>
              <a:t>Lower Variable Costs: </a:t>
            </a:r>
            <a:r>
              <a:rPr lang="en-US" dirty="0" smtClean="0"/>
              <a:t>online classes (MOOCs) can have thousands of students in one class with out increasing costs</a:t>
            </a:r>
          </a:p>
          <a:p>
            <a:r>
              <a:rPr lang="en-US" u="sng" dirty="0" smtClean="0"/>
              <a:t>Total costs </a:t>
            </a:r>
            <a:r>
              <a:rPr lang="en-US" dirty="0" smtClean="0"/>
              <a:t>will be lower</a:t>
            </a:r>
          </a:p>
        </p:txBody>
      </p:sp>
    </p:spTree>
    <p:extLst>
      <p:ext uri="{BB962C8B-B14F-4D97-AF65-F5344CB8AC3E}">
        <p14:creationId xmlns:p14="http://schemas.microsoft.com/office/powerpoint/2010/main" val="220775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Costs In </a:t>
            </a:r>
            <a:r>
              <a:rPr lang="en-US" dirty="0" smtClean="0"/>
              <a:t>Graphs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752600"/>
            <a:ext cx="0" cy="3962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715000"/>
            <a:ext cx="3276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57800" y="1752600"/>
            <a:ext cx="0" cy="3962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5715000"/>
            <a:ext cx="3505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360" y="4591878"/>
            <a:ext cx="32918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5410200"/>
            <a:ext cx="3505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622852" y="3485322"/>
            <a:ext cx="3061252" cy="2213113"/>
          </a:xfrm>
          <a:custGeom>
            <a:avLst/>
            <a:gdLst>
              <a:gd name="connsiteX0" fmla="*/ 0 w 3061252"/>
              <a:gd name="connsiteY0" fmla="*/ 2213113 h 2213113"/>
              <a:gd name="connsiteX1" fmla="*/ 66261 w 3061252"/>
              <a:gd name="connsiteY1" fmla="*/ 2186608 h 2213113"/>
              <a:gd name="connsiteX2" fmla="*/ 106018 w 3061252"/>
              <a:gd name="connsiteY2" fmla="*/ 2160104 h 2213113"/>
              <a:gd name="connsiteX3" fmla="*/ 172278 w 3061252"/>
              <a:gd name="connsiteY3" fmla="*/ 2146852 h 2213113"/>
              <a:gd name="connsiteX4" fmla="*/ 212035 w 3061252"/>
              <a:gd name="connsiteY4" fmla="*/ 2133600 h 2213113"/>
              <a:gd name="connsiteX5" fmla="*/ 331305 w 3061252"/>
              <a:gd name="connsiteY5" fmla="*/ 2107095 h 2213113"/>
              <a:gd name="connsiteX6" fmla="*/ 516835 w 3061252"/>
              <a:gd name="connsiteY6" fmla="*/ 2093843 h 2213113"/>
              <a:gd name="connsiteX7" fmla="*/ 636105 w 3061252"/>
              <a:gd name="connsiteY7" fmla="*/ 2067339 h 2213113"/>
              <a:gd name="connsiteX8" fmla="*/ 715618 w 3061252"/>
              <a:gd name="connsiteY8" fmla="*/ 2040835 h 2213113"/>
              <a:gd name="connsiteX9" fmla="*/ 834887 w 3061252"/>
              <a:gd name="connsiteY9" fmla="*/ 1974574 h 2213113"/>
              <a:gd name="connsiteX10" fmla="*/ 914400 w 3061252"/>
              <a:gd name="connsiteY10" fmla="*/ 1881808 h 2213113"/>
              <a:gd name="connsiteX11" fmla="*/ 980661 w 3061252"/>
              <a:gd name="connsiteY11" fmla="*/ 1815548 h 2213113"/>
              <a:gd name="connsiteX12" fmla="*/ 993913 w 3061252"/>
              <a:gd name="connsiteY12" fmla="*/ 1775791 h 2213113"/>
              <a:gd name="connsiteX13" fmla="*/ 1060174 w 3061252"/>
              <a:gd name="connsiteY13" fmla="*/ 1736035 h 2213113"/>
              <a:gd name="connsiteX14" fmla="*/ 1113183 w 3061252"/>
              <a:gd name="connsiteY14" fmla="*/ 1683026 h 2213113"/>
              <a:gd name="connsiteX15" fmla="*/ 1139687 w 3061252"/>
              <a:gd name="connsiteY15" fmla="*/ 1656521 h 2213113"/>
              <a:gd name="connsiteX16" fmla="*/ 1192696 w 3061252"/>
              <a:gd name="connsiteY16" fmla="*/ 1630017 h 2213113"/>
              <a:gd name="connsiteX17" fmla="*/ 1219200 w 3061252"/>
              <a:gd name="connsiteY17" fmla="*/ 1590261 h 2213113"/>
              <a:gd name="connsiteX18" fmla="*/ 1258957 w 3061252"/>
              <a:gd name="connsiteY18" fmla="*/ 1577008 h 2213113"/>
              <a:gd name="connsiteX19" fmla="*/ 1325218 w 3061252"/>
              <a:gd name="connsiteY19" fmla="*/ 1524000 h 2213113"/>
              <a:gd name="connsiteX20" fmla="*/ 1338470 w 3061252"/>
              <a:gd name="connsiteY20" fmla="*/ 1484243 h 2213113"/>
              <a:gd name="connsiteX21" fmla="*/ 1417983 w 3061252"/>
              <a:gd name="connsiteY21" fmla="*/ 1391478 h 2213113"/>
              <a:gd name="connsiteX22" fmla="*/ 1470991 w 3061252"/>
              <a:gd name="connsiteY22" fmla="*/ 1311965 h 2213113"/>
              <a:gd name="connsiteX23" fmla="*/ 1497496 w 3061252"/>
              <a:gd name="connsiteY23" fmla="*/ 1285461 h 2213113"/>
              <a:gd name="connsiteX24" fmla="*/ 1537252 w 3061252"/>
              <a:gd name="connsiteY24" fmla="*/ 1205948 h 2213113"/>
              <a:gd name="connsiteX25" fmla="*/ 1550505 w 3061252"/>
              <a:gd name="connsiteY25" fmla="*/ 1166191 h 2213113"/>
              <a:gd name="connsiteX26" fmla="*/ 1630018 w 3061252"/>
              <a:gd name="connsiteY26" fmla="*/ 1073426 h 2213113"/>
              <a:gd name="connsiteX27" fmla="*/ 1656522 w 3061252"/>
              <a:gd name="connsiteY27" fmla="*/ 1046921 h 2213113"/>
              <a:gd name="connsiteX28" fmla="*/ 1683026 w 3061252"/>
              <a:gd name="connsiteY28" fmla="*/ 1007165 h 2213113"/>
              <a:gd name="connsiteX29" fmla="*/ 1722783 w 3061252"/>
              <a:gd name="connsiteY29" fmla="*/ 993913 h 2213113"/>
              <a:gd name="connsiteX30" fmla="*/ 1762539 w 3061252"/>
              <a:gd name="connsiteY30" fmla="*/ 967408 h 2213113"/>
              <a:gd name="connsiteX31" fmla="*/ 1881809 w 3061252"/>
              <a:gd name="connsiteY31" fmla="*/ 927652 h 2213113"/>
              <a:gd name="connsiteX32" fmla="*/ 1934818 w 3061252"/>
              <a:gd name="connsiteY32" fmla="*/ 914400 h 2213113"/>
              <a:gd name="connsiteX33" fmla="*/ 2014331 w 3061252"/>
              <a:gd name="connsiteY33" fmla="*/ 887895 h 2213113"/>
              <a:gd name="connsiteX34" fmla="*/ 2054087 w 3061252"/>
              <a:gd name="connsiteY34" fmla="*/ 874643 h 2213113"/>
              <a:gd name="connsiteX35" fmla="*/ 2093844 w 3061252"/>
              <a:gd name="connsiteY35" fmla="*/ 848139 h 2213113"/>
              <a:gd name="connsiteX36" fmla="*/ 2173357 w 3061252"/>
              <a:gd name="connsiteY36" fmla="*/ 821635 h 2213113"/>
              <a:gd name="connsiteX37" fmla="*/ 2213113 w 3061252"/>
              <a:gd name="connsiteY37" fmla="*/ 808382 h 2213113"/>
              <a:gd name="connsiteX38" fmla="*/ 2252870 w 3061252"/>
              <a:gd name="connsiteY38" fmla="*/ 781878 h 2213113"/>
              <a:gd name="connsiteX39" fmla="*/ 2332383 w 3061252"/>
              <a:gd name="connsiteY39" fmla="*/ 755374 h 2213113"/>
              <a:gd name="connsiteX40" fmla="*/ 2438400 w 3061252"/>
              <a:gd name="connsiteY40" fmla="*/ 675861 h 2213113"/>
              <a:gd name="connsiteX41" fmla="*/ 2517913 w 3061252"/>
              <a:gd name="connsiteY41" fmla="*/ 622852 h 2213113"/>
              <a:gd name="connsiteX42" fmla="*/ 2570922 w 3061252"/>
              <a:gd name="connsiteY42" fmla="*/ 569843 h 2213113"/>
              <a:gd name="connsiteX43" fmla="*/ 2650435 w 3061252"/>
              <a:gd name="connsiteY43" fmla="*/ 543339 h 2213113"/>
              <a:gd name="connsiteX44" fmla="*/ 2690191 w 3061252"/>
              <a:gd name="connsiteY44" fmla="*/ 490330 h 2213113"/>
              <a:gd name="connsiteX45" fmla="*/ 2729948 w 3061252"/>
              <a:gd name="connsiteY45" fmla="*/ 477078 h 2213113"/>
              <a:gd name="connsiteX46" fmla="*/ 2756452 w 3061252"/>
              <a:gd name="connsiteY46" fmla="*/ 437321 h 2213113"/>
              <a:gd name="connsiteX47" fmla="*/ 2782957 w 3061252"/>
              <a:gd name="connsiteY47" fmla="*/ 410817 h 2213113"/>
              <a:gd name="connsiteX48" fmla="*/ 2835965 w 3061252"/>
              <a:gd name="connsiteY48" fmla="*/ 344556 h 2213113"/>
              <a:gd name="connsiteX49" fmla="*/ 2902226 w 3061252"/>
              <a:gd name="connsiteY49" fmla="*/ 238539 h 2213113"/>
              <a:gd name="connsiteX50" fmla="*/ 2955235 w 3061252"/>
              <a:gd name="connsiteY50" fmla="*/ 185530 h 2213113"/>
              <a:gd name="connsiteX51" fmla="*/ 2968487 w 3061252"/>
              <a:gd name="connsiteY51" fmla="*/ 145774 h 2213113"/>
              <a:gd name="connsiteX52" fmla="*/ 2994991 w 3061252"/>
              <a:gd name="connsiteY52" fmla="*/ 119269 h 2213113"/>
              <a:gd name="connsiteX53" fmla="*/ 3048000 w 3061252"/>
              <a:gd name="connsiteY53" fmla="*/ 39756 h 2213113"/>
              <a:gd name="connsiteX54" fmla="*/ 3061252 w 3061252"/>
              <a:gd name="connsiteY54" fmla="*/ 0 h 221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61252" h="2213113">
                <a:moveTo>
                  <a:pt x="0" y="2213113"/>
                </a:moveTo>
                <a:cubicBezTo>
                  <a:pt x="22087" y="2204278"/>
                  <a:pt x="44984" y="2197247"/>
                  <a:pt x="66261" y="2186608"/>
                </a:cubicBezTo>
                <a:cubicBezTo>
                  <a:pt x="80507" y="2179485"/>
                  <a:pt x="91105" y="2165696"/>
                  <a:pt x="106018" y="2160104"/>
                </a:cubicBezTo>
                <a:cubicBezTo>
                  <a:pt x="127108" y="2152195"/>
                  <a:pt x="150426" y="2152315"/>
                  <a:pt x="172278" y="2146852"/>
                </a:cubicBezTo>
                <a:cubicBezTo>
                  <a:pt x="185830" y="2143464"/>
                  <a:pt x="198603" y="2137438"/>
                  <a:pt x="212035" y="2133600"/>
                </a:cubicBezTo>
                <a:cubicBezTo>
                  <a:pt x="236363" y="2126649"/>
                  <a:pt x="309677" y="2109372"/>
                  <a:pt x="331305" y="2107095"/>
                </a:cubicBezTo>
                <a:cubicBezTo>
                  <a:pt x="392965" y="2100604"/>
                  <a:pt x="454992" y="2098260"/>
                  <a:pt x="516835" y="2093843"/>
                </a:cubicBezTo>
                <a:cubicBezTo>
                  <a:pt x="630579" y="2055928"/>
                  <a:pt x="449525" y="2113983"/>
                  <a:pt x="636105" y="2067339"/>
                </a:cubicBezTo>
                <a:cubicBezTo>
                  <a:pt x="663209" y="2060563"/>
                  <a:pt x="715618" y="2040835"/>
                  <a:pt x="715618" y="2040835"/>
                </a:cubicBezTo>
                <a:cubicBezTo>
                  <a:pt x="806754" y="1980077"/>
                  <a:pt x="764911" y="1997899"/>
                  <a:pt x="834887" y="1974574"/>
                </a:cubicBezTo>
                <a:cubicBezTo>
                  <a:pt x="875252" y="1914025"/>
                  <a:pt x="850129" y="1946079"/>
                  <a:pt x="914400" y="1881808"/>
                </a:cubicBezTo>
                <a:cubicBezTo>
                  <a:pt x="1002744" y="1793464"/>
                  <a:pt x="874650" y="1886222"/>
                  <a:pt x="980661" y="1815548"/>
                </a:cubicBezTo>
                <a:cubicBezTo>
                  <a:pt x="985078" y="1802296"/>
                  <a:pt x="986726" y="1787769"/>
                  <a:pt x="993913" y="1775791"/>
                </a:cubicBezTo>
                <a:cubicBezTo>
                  <a:pt x="1012104" y="1745474"/>
                  <a:pt x="1028904" y="1746458"/>
                  <a:pt x="1060174" y="1736035"/>
                </a:cubicBezTo>
                <a:lnTo>
                  <a:pt x="1113183" y="1683026"/>
                </a:lnTo>
                <a:cubicBezTo>
                  <a:pt x="1122018" y="1674191"/>
                  <a:pt x="1128512" y="1662109"/>
                  <a:pt x="1139687" y="1656521"/>
                </a:cubicBezTo>
                <a:lnTo>
                  <a:pt x="1192696" y="1630017"/>
                </a:lnTo>
                <a:cubicBezTo>
                  <a:pt x="1201531" y="1616765"/>
                  <a:pt x="1206763" y="1600210"/>
                  <a:pt x="1219200" y="1590261"/>
                </a:cubicBezTo>
                <a:cubicBezTo>
                  <a:pt x="1230108" y="1581534"/>
                  <a:pt x="1246463" y="1583255"/>
                  <a:pt x="1258957" y="1577008"/>
                </a:cubicBezTo>
                <a:cubicBezTo>
                  <a:pt x="1292391" y="1560291"/>
                  <a:pt x="1300566" y="1548651"/>
                  <a:pt x="1325218" y="1524000"/>
                </a:cubicBezTo>
                <a:cubicBezTo>
                  <a:pt x="1329635" y="1510748"/>
                  <a:pt x="1332223" y="1496737"/>
                  <a:pt x="1338470" y="1484243"/>
                </a:cubicBezTo>
                <a:cubicBezTo>
                  <a:pt x="1358652" y="1443878"/>
                  <a:pt x="1385378" y="1424083"/>
                  <a:pt x="1417983" y="1391478"/>
                </a:cubicBezTo>
                <a:cubicBezTo>
                  <a:pt x="1440507" y="1368954"/>
                  <a:pt x="1453322" y="1338469"/>
                  <a:pt x="1470991" y="1311965"/>
                </a:cubicBezTo>
                <a:cubicBezTo>
                  <a:pt x="1477922" y="1301569"/>
                  <a:pt x="1488661" y="1294296"/>
                  <a:pt x="1497496" y="1285461"/>
                </a:cubicBezTo>
                <a:cubicBezTo>
                  <a:pt x="1530803" y="1185537"/>
                  <a:pt x="1485876" y="1308700"/>
                  <a:pt x="1537252" y="1205948"/>
                </a:cubicBezTo>
                <a:cubicBezTo>
                  <a:pt x="1543499" y="1193454"/>
                  <a:pt x="1544258" y="1178685"/>
                  <a:pt x="1550505" y="1166191"/>
                </a:cubicBezTo>
                <a:cubicBezTo>
                  <a:pt x="1570688" y="1125825"/>
                  <a:pt x="1597411" y="1106033"/>
                  <a:pt x="1630018" y="1073426"/>
                </a:cubicBezTo>
                <a:cubicBezTo>
                  <a:pt x="1638853" y="1064591"/>
                  <a:pt x="1649591" y="1057317"/>
                  <a:pt x="1656522" y="1046921"/>
                </a:cubicBezTo>
                <a:cubicBezTo>
                  <a:pt x="1665357" y="1033669"/>
                  <a:pt x="1670589" y="1017114"/>
                  <a:pt x="1683026" y="1007165"/>
                </a:cubicBezTo>
                <a:cubicBezTo>
                  <a:pt x="1693934" y="998439"/>
                  <a:pt x="1709531" y="998330"/>
                  <a:pt x="1722783" y="993913"/>
                </a:cubicBezTo>
                <a:cubicBezTo>
                  <a:pt x="1736035" y="985078"/>
                  <a:pt x="1747985" y="973877"/>
                  <a:pt x="1762539" y="967408"/>
                </a:cubicBezTo>
                <a:cubicBezTo>
                  <a:pt x="1762542" y="967406"/>
                  <a:pt x="1861929" y="934278"/>
                  <a:pt x="1881809" y="927652"/>
                </a:cubicBezTo>
                <a:cubicBezTo>
                  <a:pt x="1899088" y="921893"/>
                  <a:pt x="1917373" y="919634"/>
                  <a:pt x="1934818" y="914400"/>
                </a:cubicBezTo>
                <a:cubicBezTo>
                  <a:pt x="1961578" y="906372"/>
                  <a:pt x="1987827" y="896730"/>
                  <a:pt x="2014331" y="887895"/>
                </a:cubicBezTo>
                <a:lnTo>
                  <a:pt x="2054087" y="874643"/>
                </a:lnTo>
                <a:cubicBezTo>
                  <a:pt x="2069197" y="869606"/>
                  <a:pt x="2079290" y="854608"/>
                  <a:pt x="2093844" y="848139"/>
                </a:cubicBezTo>
                <a:cubicBezTo>
                  <a:pt x="2119374" y="836792"/>
                  <a:pt x="2146853" y="830470"/>
                  <a:pt x="2173357" y="821635"/>
                </a:cubicBezTo>
                <a:cubicBezTo>
                  <a:pt x="2186609" y="817218"/>
                  <a:pt x="2201490" y="816130"/>
                  <a:pt x="2213113" y="808382"/>
                </a:cubicBezTo>
                <a:cubicBezTo>
                  <a:pt x="2226365" y="799547"/>
                  <a:pt x="2238316" y="788347"/>
                  <a:pt x="2252870" y="781878"/>
                </a:cubicBezTo>
                <a:cubicBezTo>
                  <a:pt x="2278400" y="770531"/>
                  <a:pt x="2332383" y="755374"/>
                  <a:pt x="2332383" y="755374"/>
                </a:cubicBezTo>
                <a:cubicBezTo>
                  <a:pt x="2381411" y="706344"/>
                  <a:pt x="2348490" y="735801"/>
                  <a:pt x="2438400" y="675861"/>
                </a:cubicBezTo>
                <a:lnTo>
                  <a:pt x="2517913" y="622852"/>
                </a:lnTo>
                <a:cubicBezTo>
                  <a:pt x="2538705" y="608991"/>
                  <a:pt x="2547216" y="577745"/>
                  <a:pt x="2570922" y="569843"/>
                </a:cubicBezTo>
                <a:lnTo>
                  <a:pt x="2650435" y="543339"/>
                </a:lnTo>
                <a:cubicBezTo>
                  <a:pt x="2663687" y="525669"/>
                  <a:pt x="2673223" y="504470"/>
                  <a:pt x="2690191" y="490330"/>
                </a:cubicBezTo>
                <a:cubicBezTo>
                  <a:pt x="2700922" y="481387"/>
                  <a:pt x="2719040" y="485804"/>
                  <a:pt x="2729948" y="477078"/>
                </a:cubicBezTo>
                <a:cubicBezTo>
                  <a:pt x="2742385" y="467128"/>
                  <a:pt x="2746502" y="449758"/>
                  <a:pt x="2756452" y="437321"/>
                </a:cubicBezTo>
                <a:cubicBezTo>
                  <a:pt x="2764257" y="427565"/>
                  <a:pt x="2775152" y="420573"/>
                  <a:pt x="2782957" y="410817"/>
                </a:cubicBezTo>
                <a:cubicBezTo>
                  <a:pt x="2849838" y="327218"/>
                  <a:pt x="2771962" y="408562"/>
                  <a:pt x="2835965" y="344556"/>
                </a:cubicBezTo>
                <a:cubicBezTo>
                  <a:pt x="2867507" y="249933"/>
                  <a:pt x="2839224" y="280540"/>
                  <a:pt x="2902226" y="238539"/>
                </a:cubicBezTo>
                <a:cubicBezTo>
                  <a:pt x="2937564" y="132522"/>
                  <a:pt x="2884557" y="256207"/>
                  <a:pt x="2955235" y="185530"/>
                </a:cubicBezTo>
                <a:cubicBezTo>
                  <a:pt x="2965113" y="175653"/>
                  <a:pt x="2961300" y="157752"/>
                  <a:pt x="2968487" y="145774"/>
                </a:cubicBezTo>
                <a:cubicBezTo>
                  <a:pt x="2974915" y="135060"/>
                  <a:pt x="2986156" y="128104"/>
                  <a:pt x="2994991" y="119269"/>
                </a:cubicBezTo>
                <a:cubicBezTo>
                  <a:pt x="3026504" y="24736"/>
                  <a:pt x="2981820" y="139028"/>
                  <a:pt x="3048000" y="39756"/>
                </a:cubicBezTo>
                <a:cubicBezTo>
                  <a:pt x="3055748" y="28133"/>
                  <a:pt x="3061252" y="0"/>
                  <a:pt x="3061252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6774" y="6290846"/>
            <a:ext cx="1828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Total Cost= Green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1643" y="6290846"/>
            <a:ext cx="1836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Variable Cost=Blue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01313" y="6290846"/>
            <a:ext cx="1532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Fixed Cost=Red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2567129"/>
            <a:ext cx="1922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Traditional College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2567129"/>
            <a:ext cx="1543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 College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1549" y="1832273"/>
            <a:ext cx="47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11826" y="5698435"/>
            <a:ext cx="96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Quantity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53001" y="1832273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$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8153400" y="5715000"/>
            <a:ext cx="91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Quantity</a:t>
            </a:r>
            <a:endParaRPr lang="en-US" sz="1600" dirty="0"/>
          </a:p>
        </p:txBody>
      </p:sp>
      <p:sp>
        <p:nvSpPr>
          <p:cNvPr id="3" name="Freeform 2"/>
          <p:cNvSpPr/>
          <p:nvPr/>
        </p:nvSpPr>
        <p:spPr>
          <a:xfrm>
            <a:off x="609600" y="2398643"/>
            <a:ext cx="3074504" cy="2182709"/>
          </a:xfrm>
          <a:custGeom>
            <a:avLst/>
            <a:gdLst>
              <a:gd name="connsiteX0" fmla="*/ 0 w 3074504"/>
              <a:gd name="connsiteY0" fmla="*/ 2173357 h 2182709"/>
              <a:gd name="connsiteX1" fmla="*/ 278296 w 3074504"/>
              <a:gd name="connsiteY1" fmla="*/ 2133600 h 2182709"/>
              <a:gd name="connsiteX2" fmla="*/ 304800 w 3074504"/>
              <a:gd name="connsiteY2" fmla="*/ 2093844 h 2182709"/>
              <a:gd name="connsiteX3" fmla="*/ 318052 w 3074504"/>
              <a:gd name="connsiteY3" fmla="*/ 2054087 h 2182709"/>
              <a:gd name="connsiteX4" fmla="*/ 384313 w 3074504"/>
              <a:gd name="connsiteY4" fmla="*/ 2014331 h 2182709"/>
              <a:gd name="connsiteX5" fmla="*/ 437322 w 3074504"/>
              <a:gd name="connsiteY5" fmla="*/ 1987827 h 2182709"/>
              <a:gd name="connsiteX6" fmla="*/ 477078 w 3074504"/>
              <a:gd name="connsiteY6" fmla="*/ 1974574 h 2182709"/>
              <a:gd name="connsiteX7" fmla="*/ 569843 w 3074504"/>
              <a:gd name="connsiteY7" fmla="*/ 1921566 h 2182709"/>
              <a:gd name="connsiteX8" fmla="*/ 596348 w 3074504"/>
              <a:gd name="connsiteY8" fmla="*/ 1895061 h 2182709"/>
              <a:gd name="connsiteX9" fmla="*/ 636104 w 3074504"/>
              <a:gd name="connsiteY9" fmla="*/ 1828800 h 2182709"/>
              <a:gd name="connsiteX10" fmla="*/ 662609 w 3074504"/>
              <a:gd name="connsiteY10" fmla="*/ 1789044 h 2182709"/>
              <a:gd name="connsiteX11" fmla="*/ 702365 w 3074504"/>
              <a:gd name="connsiteY11" fmla="*/ 1762540 h 2182709"/>
              <a:gd name="connsiteX12" fmla="*/ 768626 w 3074504"/>
              <a:gd name="connsiteY12" fmla="*/ 1709531 h 2182709"/>
              <a:gd name="connsiteX13" fmla="*/ 795130 w 3074504"/>
              <a:gd name="connsiteY13" fmla="*/ 1669774 h 2182709"/>
              <a:gd name="connsiteX14" fmla="*/ 861391 w 3074504"/>
              <a:gd name="connsiteY14" fmla="*/ 1616766 h 2182709"/>
              <a:gd name="connsiteX15" fmla="*/ 993913 w 3074504"/>
              <a:gd name="connsiteY15" fmla="*/ 1577009 h 2182709"/>
              <a:gd name="connsiteX16" fmla="*/ 1033670 w 3074504"/>
              <a:gd name="connsiteY16" fmla="*/ 1550505 h 2182709"/>
              <a:gd name="connsiteX17" fmla="*/ 1060174 w 3074504"/>
              <a:gd name="connsiteY17" fmla="*/ 1524000 h 2182709"/>
              <a:gd name="connsiteX18" fmla="*/ 1099930 w 3074504"/>
              <a:gd name="connsiteY18" fmla="*/ 1510748 h 2182709"/>
              <a:gd name="connsiteX19" fmla="*/ 1126435 w 3074504"/>
              <a:gd name="connsiteY19" fmla="*/ 1484244 h 2182709"/>
              <a:gd name="connsiteX20" fmla="*/ 1152939 w 3074504"/>
              <a:gd name="connsiteY20" fmla="*/ 1444487 h 2182709"/>
              <a:gd name="connsiteX21" fmla="*/ 1192696 w 3074504"/>
              <a:gd name="connsiteY21" fmla="*/ 1431235 h 2182709"/>
              <a:gd name="connsiteX22" fmla="*/ 1232452 w 3074504"/>
              <a:gd name="connsiteY22" fmla="*/ 1404731 h 2182709"/>
              <a:gd name="connsiteX23" fmla="*/ 1285461 w 3074504"/>
              <a:gd name="connsiteY23" fmla="*/ 1391479 h 2182709"/>
              <a:gd name="connsiteX24" fmla="*/ 1325217 w 3074504"/>
              <a:gd name="connsiteY24" fmla="*/ 1378227 h 2182709"/>
              <a:gd name="connsiteX25" fmla="*/ 1351722 w 3074504"/>
              <a:gd name="connsiteY25" fmla="*/ 1351722 h 2182709"/>
              <a:gd name="connsiteX26" fmla="*/ 1431235 w 3074504"/>
              <a:gd name="connsiteY26" fmla="*/ 1298714 h 2182709"/>
              <a:gd name="connsiteX27" fmla="*/ 1497496 w 3074504"/>
              <a:gd name="connsiteY27" fmla="*/ 1205948 h 2182709"/>
              <a:gd name="connsiteX28" fmla="*/ 1537252 w 3074504"/>
              <a:gd name="connsiteY28" fmla="*/ 1179444 h 2182709"/>
              <a:gd name="connsiteX29" fmla="*/ 1563757 w 3074504"/>
              <a:gd name="connsiteY29" fmla="*/ 1152940 h 2182709"/>
              <a:gd name="connsiteX30" fmla="*/ 1669774 w 3074504"/>
              <a:gd name="connsiteY30" fmla="*/ 1139687 h 2182709"/>
              <a:gd name="connsiteX31" fmla="*/ 1722783 w 3074504"/>
              <a:gd name="connsiteY31" fmla="*/ 1126435 h 2182709"/>
              <a:gd name="connsiteX32" fmla="*/ 1762539 w 3074504"/>
              <a:gd name="connsiteY32" fmla="*/ 1099931 h 2182709"/>
              <a:gd name="connsiteX33" fmla="*/ 1815548 w 3074504"/>
              <a:gd name="connsiteY33" fmla="*/ 1073427 h 2182709"/>
              <a:gd name="connsiteX34" fmla="*/ 1842052 w 3074504"/>
              <a:gd name="connsiteY34" fmla="*/ 1046922 h 2182709"/>
              <a:gd name="connsiteX35" fmla="*/ 1961322 w 3074504"/>
              <a:gd name="connsiteY35" fmla="*/ 1007166 h 2182709"/>
              <a:gd name="connsiteX36" fmla="*/ 2080591 w 3074504"/>
              <a:gd name="connsiteY36" fmla="*/ 967409 h 2182709"/>
              <a:gd name="connsiteX37" fmla="*/ 2120348 w 3074504"/>
              <a:gd name="connsiteY37" fmla="*/ 954157 h 2182709"/>
              <a:gd name="connsiteX38" fmla="*/ 2160104 w 3074504"/>
              <a:gd name="connsiteY38" fmla="*/ 940905 h 2182709"/>
              <a:gd name="connsiteX39" fmla="*/ 2252870 w 3074504"/>
              <a:gd name="connsiteY39" fmla="*/ 914400 h 2182709"/>
              <a:gd name="connsiteX40" fmla="*/ 2292626 w 3074504"/>
              <a:gd name="connsiteY40" fmla="*/ 861392 h 2182709"/>
              <a:gd name="connsiteX41" fmla="*/ 2411896 w 3074504"/>
              <a:gd name="connsiteY41" fmla="*/ 795131 h 2182709"/>
              <a:gd name="connsiteX42" fmla="*/ 2464904 w 3074504"/>
              <a:gd name="connsiteY42" fmla="*/ 715618 h 2182709"/>
              <a:gd name="connsiteX43" fmla="*/ 2491409 w 3074504"/>
              <a:gd name="connsiteY43" fmla="*/ 675861 h 2182709"/>
              <a:gd name="connsiteX44" fmla="*/ 2504661 w 3074504"/>
              <a:gd name="connsiteY44" fmla="*/ 636105 h 2182709"/>
              <a:gd name="connsiteX45" fmla="*/ 2531165 w 3074504"/>
              <a:gd name="connsiteY45" fmla="*/ 609600 h 2182709"/>
              <a:gd name="connsiteX46" fmla="*/ 2610678 w 3074504"/>
              <a:gd name="connsiteY46" fmla="*/ 569844 h 2182709"/>
              <a:gd name="connsiteX47" fmla="*/ 2663687 w 3074504"/>
              <a:gd name="connsiteY47" fmla="*/ 503583 h 2182709"/>
              <a:gd name="connsiteX48" fmla="*/ 2676939 w 3074504"/>
              <a:gd name="connsiteY48" fmla="*/ 450574 h 2182709"/>
              <a:gd name="connsiteX49" fmla="*/ 2703443 w 3074504"/>
              <a:gd name="connsiteY49" fmla="*/ 371061 h 2182709"/>
              <a:gd name="connsiteX50" fmla="*/ 2743200 w 3074504"/>
              <a:gd name="connsiteY50" fmla="*/ 278296 h 2182709"/>
              <a:gd name="connsiteX51" fmla="*/ 2822713 w 3074504"/>
              <a:gd name="connsiteY51" fmla="*/ 251792 h 2182709"/>
              <a:gd name="connsiteX52" fmla="*/ 2915478 w 3074504"/>
              <a:gd name="connsiteY52" fmla="*/ 225287 h 2182709"/>
              <a:gd name="connsiteX53" fmla="*/ 2941983 w 3074504"/>
              <a:gd name="connsiteY53" fmla="*/ 198783 h 2182709"/>
              <a:gd name="connsiteX54" fmla="*/ 2968487 w 3074504"/>
              <a:gd name="connsiteY54" fmla="*/ 159027 h 2182709"/>
              <a:gd name="connsiteX55" fmla="*/ 3008243 w 3074504"/>
              <a:gd name="connsiteY55" fmla="*/ 106018 h 2182709"/>
              <a:gd name="connsiteX56" fmla="*/ 3021496 w 3074504"/>
              <a:gd name="connsiteY56" fmla="*/ 66261 h 2182709"/>
              <a:gd name="connsiteX57" fmla="*/ 3061252 w 3074504"/>
              <a:gd name="connsiteY57" fmla="*/ 26505 h 2182709"/>
              <a:gd name="connsiteX58" fmla="*/ 3074504 w 3074504"/>
              <a:gd name="connsiteY58" fmla="*/ 0 h 218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74504" h="2182709">
                <a:moveTo>
                  <a:pt x="0" y="2173357"/>
                </a:moveTo>
                <a:cubicBezTo>
                  <a:pt x="143578" y="2165800"/>
                  <a:pt x="210303" y="2218591"/>
                  <a:pt x="278296" y="2133600"/>
                </a:cubicBezTo>
                <a:cubicBezTo>
                  <a:pt x="288245" y="2121163"/>
                  <a:pt x="295965" y="2107096"/>
                  <a:pt x="304800" y="2093844"/>
                </a:cubicBezTo>
                <a:cubicBezTo>
                  <a:pt x="309217" y="2080592"/>
                  <a:pt x="310865" y="2066065"/>
                  <a:pt x="318052" y="2054087"/>
                </a:cubicBezTo>
                <a:cubicBezTo>
                  <a:pt x="338394" y="2020184"/>
                  <a:pt x="350638" y="2028763"/>
                  <a:pt x="384313" y="2014331"/>
                </a:cubicBezTo>
                <a:cubicBezTo>
                  <a:pt x="402471" y="2006549"/>
                  <a:pt x="419164" y="1995609"/>
                  <a:pt x="437322" y="1987827"/>
                </a:cubicBezTo>
                <a:cubicBezTo>
                  <a:pt x="450161" y="1982324"/>
                  <a:pt x="464239" y="1980077"/>
                  <a:pt x="477078" y="1974574"/>
                </a:cubicBezTo>
                <a:cubicBezTo>
                  <a:pt x="506380" y="1962016"/>
                  <a:pt x="544247" y="1942043"/>
                  <a:pt x="569843" y="1921566"/>
                </a:cubicBezTo>
                <a:cubicBezTo>
                  <a:pt x="579600" y="1913761"/>
                  <a:pt x="587513" y="1903896"/>
                  <a:pt x="596348" y="1895061"/>
                </a:cubicBezTo>
                <a:cubicBezTo>
                  <a:pt x="619361" y="1826023"/>
                  <a:pt x="594526" y="1880772"/>
                  <a:pt x="636104" y="1828800"/>
                </a:cubicBezTo>
                <a:cubicBezTo>
                  <a:pt x="646054" y="1816363"/>
                  <a:pt x="651347" y="1800306"/>
                  <a:pt x="662609" y="1789044"/>
                </a:cubicBezTo>
                <a:cubicBezTo>
                  <a:pt x="673871" y="1777782"/>
                  <a:pt x="689928" y="1772489"/>
                  <a:pt x="702365" y="1762540"/>
                </a:cubicBezTo>
                <a:cubicBezTo>
                  <a:pt x="796780" y="1687007"/>
                  <a:pt x="646264" y="1791106"/>
                  <a:pt x="768626" y="1709531"/>
                </a:cubicBezTo>
                <a:cubicBezTo>
                  <a:pt x="777461" y="1696279"/>
                  <a:pt x="785180" y="1682211"/>
                  <a:pt x="795130" y="1669774"/>
                </a:cubicBezTo>
                <a:cubicBezTo>
                  <a:pt x="809997" y="1651190"/>
                  <a:pt x="840430" y="1625749"/>
                  <a:pt x="861391" y="1616766"/>
                </a:cubicBezTo>
                <a:cubicBezTo>
                  <a:pt x="913253" y="1594540"/>
                  <a:pt x="940456" y="1612646"/>
                  <a:pt x="993913" y="1577009"/>
                </a:cubicBezTo>
                <a:cubicBezTo>
                  <a:pt x="1007165" y="1568174"/>
                  <a:pt x="1021233" y="1560455"/>
                  <a:pt x="1033670" y="1550505"/>
                </a:cubicBezTo>
                <a:cubicBezTo>
                  <a:pt x="1043426" y="1542700"/>
                  <a:pt x="1049460" y="1530428"/>
                  <a:pt x="1060174" y="1524000"/>
                </a:cubicBezTo>
                <a:cubicBezTo>
                  <a:pt x="1072152" y="1516813"/>
                  <a:pt x="1086678" y="1515165"/>
                  <a:pt x="1099930" y="1510748"/>
                </a:cubicBezTo>
                <a:cubicBezTo>
                  <a:pt x="1108765" y="1501913"/>
                  <a:pt x="1118630" y="1494000"/>
                  <a:pt x="1126435" y="1484244"/>
                </a:cubicBezTo>
                <a:cubicBezTo>
                  <a:pt x="1136385" y="1471807"/>
                  <a:pt x="1140502" y="1454437"/>
                  <a:pt x="1152939" y="1444487"/>
                </a:cubicBezTo>
                <a:cubicBezTo>
                  <a:pt x="1163847" y="1435761"/>
                  <a:pt x="1179444" y="1435652"/>
                  <a:pt x="1192696" y="1431235"/>
                </a:cubicBezTo>
                <a:cubicBezTo>
                  <a:pt x="1205948" y="1422400"/>
                  <a:pt x="1217813" y="1411005"/>
                  <a:pt x="1232452" y="1404731"/>
                </a:cubicBezTo>
                <a:cubicBezTo>
                  <a:pt x="1249193" y="1397556"/>
                  <a:pt x="1267948" y="1396483"/>
                  <a:pt x="1285461" y="1391479"/>
                </a:cubicBezTo>
                <a:cubicBezTo>
                  <a:pt x="1298892" y="1387642"/>
                  <a:pt x="1311965" y="1382644"/>
                  <a:pt x="1325217" y="1378227"/>
                </a:cubicBezTo>
                <a:cubicBezTo>
                  <a:pt x="1334052" y="1369392"/>
                  <a:pt x="1341726" y="1359219"/>
                  <a:pt x="1351722" y="1351722"/>
                </a:cubicBezTo>
                <a:cubicBezTo>
                  <a:pt x="1377205" y="1332610"/>
                  <a:pt x="1431235" y="1298714"/>
                  <a:pt x="1431235" y="1298714"/>
                </a:cubicBezTo>
                <a:cubicBezTo>
                  <a:pt x="1446286" y="1276137"/>
                  <a:pt x="1481055" y="1222389"/>
                  <a:pt x="1497496" y="1205948"/>
                </a:cubicBezTo>
                <a:cubicBezTo>
                  <a:pt x="1508758" y="1194686"/>
                  <a:pt x="1524815" y="1189393"/>
                  <a:pt x="1537252" y="1179444"/>
                </a:cubicBezTo>
                <a:cubicBezTo>
                  <a:pt x="1547008" y="1171639"/>
                  <a:pt x="1551790" y="1156530"/>
                  <a:pt x="1563757" y="1152940"/>
                </a:cubicBezTo>
                <a:cubicBezTo>
                  <a:pt x="1597869" y="1142706"/>
                  <a:pt x="1634645" y="1145542"/>
                  <a:pt x="1669774" y="1139687"/>
                </a:cubicBezTo>
                <a:cubicBezTo>
                  <a:pt x="1687740" y="1136693"/>
                  <a:pt x="1705113" y="1130852"/>
                  <a:pt x="1722783" y="1126435"/>
                </a:cubicBezTo>
                <a:cubicBezTo>
                  <a:pt x="1736035" y="1117600"/>
                  <a:pt x="1748711" y="1107833"/>
                  <a:pt x="1762539" y="1099931"/>
                </a:cubicBezTo>
                <a:cubicBezTo>
                  <a:pt x="1779691" y="1090130"/>
                  <a:pt x="1799111" y="1084385"/>
                  <a:pt x="1815548" y="1073427"/>
                </a:cubicBezTo>
                <a:cubicBezTo>
                  <a:pt x="1825944" y="1066496"/>
                  <a:pt x="1830877" y="1052510"/>
                  <a:pt x="1842052" y="1046922"/>
                </a:cubicBezTo>
                <a:cubicBezTo>
                  <a:pt x="1842055" y="1046920"/>
                  <a:pt x="1941442" y="1013793"/>
                  <a:pt x="1961322" y="1007166"/>
                </a:cubicBezTo>
                <a:lnTo>
                  <a:pt x="2080591" y="967409"/>
                </a:lnTo>
                <a:lnTo>
                  <a:pt x="2120348" y="954157"/>
                </a:lnTo>
                <a:cubicBezTo>
                  <a:pt x="2133600" y="949740"/>
                  <a:pt x="2146552" y="944293"/>
                  <a:pt x="2160104" y="940905"/>
                </a:cubicBezTo>
                <a:cubicBezTo>
                  <a:pt x="2226665" y="924265"/>
                  <a:pt x="2195834" y="933413"/>
                  <a:pt x="2252870" y="914400"/>
                </a:cubicBezTo>
                <a:cubicBezTo>
                  <a:pt x="2266122" y="896731"/>
                  <a:pt x="2276118" y="876066"/>
                  <a:pt x="2292626" y="861392"/>
                </a:cubicBezTo>
                <a:cubicBezTo>
                  <a:pt x="2347309" y="812785"/>
                  <a:pt x="2357905" y="813127"/>
                  <a:pt x="2411896" y="795131"/>
                </a:cubicBezTo>
                <a:lnTo>
                  <a:pt x="2464904" y="715618"/>
                </a:lnTo>
                <a:lnTo>
                  <a:pt x="2491409" y="675861"/>
                </a:lnTo>
                <a:cubicBezTo>
                  <a:pt x="2495826" y="662609"/>
                  <a:pt x="2497474" y="648083"/>
                  <a:pt x="2504661" y="636105"/>
                </a:cubicBezTo>
                <a:cubicBezTo>
                  <a:pt x="2511089" y="625391"/>
                  <a:pt x="2521409" y="617405"/>
                  <a:pt x="2531165" y="609600"/>
                </a:cubicBezTo>
                <a:cubicBezTo>
                  <a:pt x="2567863" y="580242"/>
                  <a:pt x="2568689" y="583840"/>
                  <a:pt x="2610678" y="569844"/>
                </a:cubicBezTo>
                <a:cubicBezTo>
                  <a:pt x="2632054" y="548469"/>
                  <a:pt x="2651148" y="532841"/>
                  <a:pt x="2663687" y="503583"/>
                </a:cubicBezTo>
                <a:cubicBezTo>
                  <a:pt x="2670862" y="486842"/>
                  <a:pt x="2671705" y="468019"/>
                  <a:pt x="2676939" y="450574"/>
                </a:cubicBezTo>
                <a:cubicBezTo>
                  <a:pt x="2684967" y="423814"/>
                  <a:pt x="2696667" y="398165"/>
                  <a:pt x="2703443" y="371061"/>
                </a:cubicBezTo>
                <a:cubicBezTo>
                  <a:pt x="2709705" y="346015"/>
                  <a:pt x="2716085" y="295243"/>
                  <a:pt x="2743200" y="278296"/>
                </a:cubicBezTo>
                <a:cubicBezTo>
                  <a:pt x="2766891" y="263489"/>
                  <a:pt x="2796209" y="260627"/>
                  <a:pt x="2822713" y="251792"/>
                </a:cubicBezTo>
                <a:cubicBezTo>
                  <a:pt x="2879747" y="232781"/>
                  <a:pt x="2848920" y="241928"/>
                  <a:pt x="2915478" y="225287"/>
                </a:cubicBezTo>
                <a:cubicBezTo>
                  <a:pt x="2924313" y="216452"/>
                  <a:pt x="2934178" y="208539"/>
                  <a:pt x="2941983" y="198783"/>
                </a:cubicBezTo>
                <a:cubicBezTo>
                  <a:pt x="2951933" y="186346"/>
                  <a:pt x="2959230" y="171987"/>
                  <a:pt x="2968487" y="159027"/>
                </a:cubicBezTo>
                <a:cubicBezTo>
                  <a:pt x="2981325" y="141054"/>
                  <a:pt x="2994991" y="123688"/>
                  <a:pt x="3008243" y="106018"/>
                </a:cubicBezTo>
                <a:cubicBezTo>
                  <a:pt x="3012661" y="92766"/>
                  <a:pt x="3013747" y="77884"/>
                  <a:pt x="3021496" y="66261"/>
                </a:cubicBezTo>
                <a:cubicBezTo>
                  <a:pt x="3031892" y="50667"/>
                  <a:pt x="3049545" y="41139"/>
                  <a:pt x="3061252" y="26505"/>
                </a:cubicBezTo>
                <a:cubicBezTo>
                  <a:pt x="3067423" y="18792"/>
                  <a:pt x="3070087" y="8835"/>
                  <a:pt x="3074504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61113" y="4108174"/>
            <a:ext cx="3445565" cy="1577009"/>
          </a:xfrm>
          <a:custGeom>
            <a:avLst/>
            <a:gdLst>
              <a:gd name="connsiteX0" fmla="*/ 0 w 3445565"/>
              <a:gd name="connsiteY0" fmla="*/ 1577009 h 1577009"/>
              <a:gd name="connsiteX1" fmla="*/ 185530 w 3445565"/>
              <a:gd name="connsiteY1" fmla="*/ 1563756 h 1577009"/>
              <a:gd name="connsiteX2" fmla="*/ 397565 w 3445565"/>
              <a:gd name="connsiteY2" fmla="*/ 1550504 h 1577009"/>
              <a:gd name="connsiteX3" fmla="*/ 490330 w 3445565"/>
              <a:gd name="connsiteY3" fmla="*/ 1524000 h 1577009"/>
              <a:gd name="connsiteX4" fmla="*/ 583096 w 3445565"/>
              <a:gd name="connsiteY4" fmla="*/ 1510748 h 1577009"/>
              <a:gd name="connsiteX5" fmla="*/ 662609 w 3445565"/>
              <a:gd name="connsiteY5" fmla="*/ 1497496 h 1577009"/>
              <a:gd name="connsiteX6" fmla="*/ 742122 w 3445565"/>
              <a:gd name="connsiteY6" fmla="*/ 1457739 h 1577009"/>
              <a:gd name="connsiteX7" fmla="*/ 821635 w 3445565"/>
              <a:gd name="connsiteY7" fmla="*/ 1404730 h 1577009"/>
              <a:gd name="connsiteX8" fmla="*/ 901148 w 3445565"/>
              <a:gd name="connsiteY8" fmla="*/ 1378226 h 1577009"/>
              <a:gd name="connsiteX9" fmla="*/ 1020417 w 3445565"/>
              <a:gd name="connsiteY9" fmla="*/ 1311965 h 1577009"/>
              <a:gd name="connsiteX10" fmla="*/ 1086678 w 3445565"/>
              <a:gd name="connsiteY10" fmla="*/ 1272209 h 1577009"/>
              <a:gd name="connsiteX11" fmla="*/ 1126435 w 3445565"/>
              <a:gd name="connsiteY11" fmla="*/ 1245704 h 1577009"/>
              <a:gd name="connsiteX12" fmla="*/ 1166191 w 3445565"/>
              <a:gd name="connsiteY12" fmla="*/ 1232452 h 1577009"/>
              <a:gd name="connsiteX13" fmla="*/ 1272209 w 3445565"/>
              <a:gd name="connsiteY13" fmla="*/ 1205948 h 1577009"/>
              <a:gd name="connsiteX14" fmla="*/ 1391478 w 3445565"/>
              <a:gd name="connsiteY14" fmla="*/ 1179443 h 1577009"/>
              <a:gd name="connsiteX15" fmla="*/ 1431235 w 3445565"/>
              <a:gd name="connsiteY15" fmla="*/ 1166191 h 1577009"/>
              <a:gd name="connsiteX16" fmla="*/ 1510748 w 3445565"/>
              <a:gd name="connsiteY16" fmla="*/ 1152939 h 1577009"/>
              <a:gd name="connsiteX17" fmla="*/ 1550504 w 3445565"/>
              <a:gd name="connsiteY17" fmla="*/ 1139687 h 1577009"/>
              <a:gd name="connsiteX18" fmla="*/ 1577009 w 3445565"/>
              <a:gd name="connsiteY18" fmla="*/ 1113183 h 1577009"/>
              <a:gd name="connsiteX19" fmla="*/ 1616765 w 3445565"/>
              <a:gd name="connsiteY19" fmla="*/ 1086678 h 1577009"/>
              <a:gd name="connsiteX20" fmla="*/ 1643270 w 3445565"/>
              <a:gd name="connsiteY20" fmla="*/ 1060174 h 1577009"/>
              <a:gd name="connsiteX21" fmla="*/ 1683026 w 3445565"/>
              <a:gd name="connsiteY21" fmla="*/ 1046922 h 1577009"/>
              <a:gd name="connsiteX22" fmla="*/ 1722783 w 3445565"/>
              <a:gd name="connsiteY22" fmla="*/ 1020417 h 1577009"/>
              <a:gd name="connsiteX23" fmla="*/ 1762539 w 3445565"/>
              <a:gd name="connsiteY23" fmla="*/ 1007165 h 1577009"/>
              <a:gd name="connsiteX24" fmla="*/ 1789044 w 3445565"/>
              <a:gd name="connsiteY24" fmla="*/ 980661 h 1577009"/>
              <a:gd name="connsiteX25" fmla="*/ 1868557 w 3445565"/>
              <a:gd name="connsiteY25" fmla="*/ 954156 h 1577009"/>
              <a:gd name="connsiteX26" fmla="*/ 1908313 w 3445565"/>
              <a:gd name="connsiteY26" fmla="*/ 940904 h 1577009"/>
              <a:gd name="connsiteX27" fmla="*/ 1987826 w 3445565"/>
              <a:gd name="connsiteY27" fmla="*/ 901148 h 1577009"/>
              <a:gd name="connsiteX28" fmla="*/ 2120348 w 3445565"/>
              <a:gd name="connsiteY28" fmla="*/ 874643 h 1577009"/>
              <a:gd name="connsiteX29" fmla="*/ 2239617 w 3445565"/>
              <a:gd name="connsiteY29" fmla="*/ 834887 h 1577009"/>
              <a:gd name="connsiteX30" fmla="*/ 2279374 w 3445565"/>
              <a:gd name="connsiteY30" fmla="*/ 821635 h 1577009"/>
              <a:gd name="connsiteX31" fmla="*/ 2358887 w 3445565"/>
              <a:gd name="connsiteY31" fmla="*/ 728869 h 1577009"/>
              <a:gd name="connsiteX32" fmla="*/ 2398644 w 3445565"/>
              <a:gd name="connsiteY32" fmla="*/ 715617 h 1577009"/>
              <a:gd name="connsiteX33" fmla="*/ 2570922 w 3445565"/>
              <a:gd name="connsiteY33" fmla="*/ 675861 h 1577009"/>
              <a:gd name="connsiteX34" fmla="*/ 2676939 w 3445565"/>
              <a:gd name="connsiteY34" fmla="*/ 649356 h 1577009"/>
              <a:gd name="connsiteX35" fmla="*/ 2769704 w 3445565"/>
              <a:gd name="connsiteY35" fmla="*/ 636104 h 1577009"/>
              <a:gd name="connsiteX36" fmla="*/ 2809461 w 3445565"/>
              <a:gd name="connsiteY36" fmla="*/ 622852 h 1577009"/>
              <a:gd name="connsiteX37" fmla="*/ 2981739 w 3445565"/>
              <a:gd name="connsiteY37" fmla="*/ 596348 h 1577009"/>
              <a:gd name="connsiteX38" fmla="*/ 3034748 w 3445565"/>
              <a:gd name="connsiteY38" fmla="*/ 530087 h 1577009"/>
              <a:gd name="connsiteX39" fmla="*/ 3061252 w 3445565"/>
              <a:gd name="connsiteY39" fmla="*/ 450574 h 1577009"/>
              <a:gd name="connsiteX40" fmla="*/ 3087757 w 3445565"/>
              <a:gd name="connsiteY40" fmla="*/ 424069 h 1577009"/>
              <a:gd name="connsiteX41" fmla="*/ 3154017 w 3445565"/>
              <a:gd name="connsiteY41" fmla="*/ 344556 h 1577009"/>
              <a:gd name="connsiteX42" fmla="*/ 3180522 w 3445565"/>
              <a:gd name="connsiteY42" fmla="*/ 265043 h 1577009"/>
              <a:gd name="connsiteX43" fmla="*/ 3220278 w 3445565"/>
              <a:gd name="connsiteY43" fmla="*/ 185530 h 1577009"/>
              <a:gd name="connsiteX44" fmla="*/ 3273287 w 3445565"/>
              <a:gd name="connsiteY44" fmla="*/ 159026 h 1577009"/>
              <a:gd name="connsiteX45" fmla="*/ 3326296 w 3445565"/>
              <a:gd name="connsiteY45" fmla="*/ 106017 h 1577009"/>
              <a:gd name="connsiteX46" fmla="*/ 3379304 w 3445565"/>
              <a:gd name="connsiteY46" fmla="*/ 39756 h 1577009"/>
              <a:gd name="connsiteX47" fmla="*/ 3445565 w 3445565"/>
              <a:gd name="connsiteY47" fmla="*/ 0 h 15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45565" h="1577009">
                <a:moveTo>
                  <a:pt x="0" y="1577009"/>
                </a:moveTo>
                <a:lnTo>
                  <a:pt x="185530" y="1563756"/>
                </a:lnTo>
                <a:cubicBezTo>
                  <a:pt x="256189" y="1559045"/>
                  <a:pt x="327100" y="1557550"/>
                  <a:pt x="397565" y="1550504"/>
                </a:cubicBezTo>
                <a:cubicBezTo>
                  <a:pt x="463443" y="1543916"/>
                  <a:pt x="433819" y="1535302"/>
                  <a:pt x="490330" y="1524000"/>
                </a:cubicBezTo>
                <a:cubicBezTo>
                  <a:pt x="520959" y="1517874"/>
                  <a:pt x="552223" y="1515498"/>
                  <a:pt x="583096" y="1510748"/>
                </a:cubicBezTo>
                <a:cubicBezTo>
                  <a:pt x="609653" y="1506662"/>
                  <a:pt x="636105" y="1501913"/>
                  <a:pt x="662609" y="1497496"/>
                </a:cubicBezTo>
                <a:cubicBezTo>
                  <a:pt x="724330" y="1435773"/>
                  <a:pt x="644428" y="1506586"/>
                  <a:pt x="742122" y="1457739"/>
                </a:cubicBezTo>
                <a:cubicBezTo>
                  <a:pt x="770613" y="1443493"/>
                  <a:pt x="791415" y="1414803"/>
                  <a:pt x="821635" y="1404730"/>
                </a:cubicBezTo>
                <a:lnTo>
                  <a:pt x="901148" y="1378226"/>
                </a:lnTo>
                <a:cubicBezTo>
                  <a:pt x="992284" y="1317468"/>
                  <a:pt x="950441" y="1335290"/>
                  <a:pt x="1020417" y="1311965"/>
                </a:cubicBezTo>
                <a:cubicBezTo>
                  <a:pt x="1072189" y="1260195"/>
                  <a:pt x="1017864" y="1306617"/>
                  <a:pt x="1086678" y="1272209"/>
                </a:cubicBezTo>
                <a:cubicBezTo>
                  <a:pt x="1100924" y="1265086"/>
                  <a:pt x="1112189" y="1252827"/>
                  <a:pt x="1126435" y="1245704"/>
                </a:cubicBezTo>
                <a:cubicBezTo>
                  <a:pt x="1138929" y="1239457"/>
                  <a:pt x="1152714" y="1236127"/>
                  <a:pt x="1166191" y="1232452"/>
                </a:cubicBezTo>
                <a:cubicBezTo>
                  <a:pt x="1201334" y="1222868"/>
                  <a:pt x="1237651" y="1217467"/>
                  <a:pt x="1272209" y="1205948"/>
                </a:cubicBezTo>
                <a:cubicBezTo>
                  <a:pt x="1361704" y="1176116"/>
                  <a:pt x="1251543" y="1210540"/>
                  <a:pt x="1391478" y="1179443"/>
                </a:cubicBezTo>
                <a:cubicBezTo>
                  <a:pt x="1405114" y="1176413"/>
                  <a:pt x="1417598" y="1169221"/>
                  <a:pt x="1431235" y="1166191"/>
                </a:cubicBezTo>
                <a:cubicBezTo>
                  <a:pt x="1457465" y="1160362"/>
                  <a:pt x="1484244" y="1157356"/>
                  <a:pt x="1510748" y="1152939"/>
                </a:cubicBezTo>
                <a:cubicBezTo>
                  <a:pt x="1524000" y="1148522"/>
                  <a:pt x="1538526" y="1146874"/>
                  <a:pt x="1550504" y="1139687"/>
                </a:cubicBezTo>
                <a:cubicBezTo>
                  <a:pt x="1561218" y="1133259"/>
                  <a:pt x="1567253" y="1120988"/>
                  <a:pt x="1577009" y="1113183"/>
                </a:cubicBezTo>
                <a:cubicBezTo>
                  <a:pt x="1589446" y="1103233"/>
                  <a:pt x="1604328" y="1096628"/>
                  <a:pt x="1616765" y="1086678"/>
                </a:cubicBezTo>
                <a:cubicBezTo>
                  <a:pt x="1626521" y="1078873"/>
                  <a:pt x="1632556" y="1066602"/>
                  <a:pt x="1643270" y="1060174"/>
                </a:cubicBezTo>
                <a:cubicBezTo>
                  <a:pt x="1655248" y="1052987"/>
                  <a:pt x="1669774" y="1051339"/>
                  <a:pt x="1683026" y="1046922"/>
                </a:cubicBezTo>
                <a:cubicBezTo>
                  <a:pt x="1696278" y="1038087"/>
                  <a:pt x="1708537" y="1027540"/>
                  <a:pt x="1722783" y="1020417"/>
                </a:cubicBezTo>
                <a:cubicBezTo>
                  <a:pt x="1735277" y="1014170"/>
                  <a:pt x="1750561" y="1014352"/>
                  <a:pt x="1762539" y="1007165"/>
                </a:cubicBezTo>
                <a:cubicBezTo>
                  <a:pt x="1773253" y="1000737"/>
                  <a:pt x="1777869" y="986249"/>
                  <a:pt x="1789044" y="980661"/>
                </a:cubicBezTo>
                <a:cubicBezTo>
                  <a:pt x="1814033" y="968167"/>
                  <a:pt x="1842053" y="962991"/>
                  <a:pt x="1868557" y="954156"/>
                </a:cubicBezTo>
                <a:cubicBezTo>
                  <a:pt x="1881809" y="949739"/>
                  <a:pt x="1896690" y="948652"/>
                  <a:pt x="1908313" y="940904"/>
                </a:cubicBezTo>
                <a:cubicBezTo>
                  <a:pt x="1944973" y="916465"/>
                  <a:pt x="1945870" y="910830"/>
                  <a:pt x="1987826" y="901148"/>
                </a:cubicBezTo>
                <a:cubicBezTo>
                  <a:pt x="2031721" y="891018"/>
                  <a:pt x="2077611" y="888889"/>
                  <a:pt x="2120348" y="874643"/>
                </a:cubicBezTo>
                <a:lnTo>
                  <a:pt x="2239617" y="834887"/>
                </a:lnTo>
                <a:lnTo>
                  <a:pt x="2279374" y="821635"/>
                </a:lnTo>
                <a:cubicBezTo>
                  <a:pt x="2296331" y="796199"/>
                  <a:pt x="2331341" y="738051"/>
                  <a:pt x="2358887" y="728869"/>
                </a:cubicBezTo>
                <a:lnTo>
                  <a:pt x="2398644" y="715617"/>
                </a:lnTo>
                <a:cubicBezTo>
                  <a:pt x="2478665" y="662270"/>
                  <a:pt x="2413279" y="696880"/>
                  <a:pt x="2570922" y="675861"/>
                </a:cubicBezTo>
                <a:cubicBezTo>
                  <a:pt x="2768059" y="649576"/>
                  <a:pt x="2543144" y="676116"/>
                  <a:pt x="2676939" y="649356"/>
                </a:cubicBezTo>
                <a:cubicBezTo>
                  <a:pt x="2707568" y="643230"/>
                  <a:pt x="2738782" y="640521"/>
                  <a:pt x="2769704" y="636104"/>
                </a:cubicBezTo>
                <a:cubicBezTo>
                  <a:pt x="2782956" y="631687"/>
                  <a:pt x="2795824" y="625882"/>
                  <a:pt x="2809461" y="622852"/>
                </a:cubicBezTo>
                <a:cubicBezTo>
                  <a:pt x="2842558" y="615497"/>
                  <a:pt x="2952148" y="600575"/>
                  <a:pt x="2981739" y="596348"/>
                </a:cubicBezTo>
                <a:cubicBezTo>
                  <a:pt x="3003768" y="574319"/>
                  <a:pt x="3021374" y="560178"/>
                  <a:pt x="3034748" y="530087"/>
                </a:cubicBezTo>
                <a:cubicBezTo>
                  <a:pt x="3046095" y="504557"/>
                  <a:pt x="3041497" y="470329"/>
                  <a:pt x="3061252" y="450574"/>
                </a:cubicBezTo>
                <a:cubicBezTo>
                  <a:pt x="3070087" y="441739"/>
                  <a:pt x="3079758" y="433668"/>
                  <a:pt x="3087757" y="424069"/>
                </a:cubicBezTo>
                <a:cubicBezTo>
                  <a:pt x="3166518" y="329555"/>
                  <a:pt x="3094071" y="404504"/>
                  <a:pt x="3154017" y="344556"/>
                </a:cubicBezTo>
                <a:lnTo>
                  <a:pt x="3180522" y="265043"/>
                </a:lnTo>
                <a:cubicBezTo>
                  <a:pt x="3189567" y="237908"/>
                  <a:pt x="3196565" y="205291"/>
                  <a:pt x="3220278" y="185530"/>
                </a:cubicBezTo>
                <a:cubicBezTo>
                  <a:pt x="3235454" y="172883"/>
                  <a:pt x="3255617" y="167861"/>
                  <a:pt x="3273287" y="159026"/>
                </a:cubicBezTo>
                <a:cubicBezTo>
                  <a:pt x="3290957" y="141356"/>
                  <a:pt x="3310034" y="124990"/>
                  <a:pt x="3326296" y="106017"/>
                </a:cubicBezTo>
                <a:cubicBezTo>
                  <a:pt x="3363863" y="62189"/>
                  <a:pt x="3338297" y="72562"/>
                  <a:pt x="3379304" y="39756"/>
                </a:cubicBezTo>
                <a:cubicBezTo>
                  <a:pt x="3405954" y="18436"/>
                  <a:pt x="3418041" y="13762"/>
                  <a:pt x="3445565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61112" y="3485322"/>
            <a:ext cx="3425687" cy="1934817"/>
          </a:xfrm>
          <a:custGeom>
            <a:avLst/>
            <a:gdLst>
              <a:gd name="connsiteX0" fmla="*/ 0 w 3326296"/>
              <a:gd name="connsiteY0" fmla="*/ 1908313 h 1908313"/>
              <a:gd name="connsiteX1" fmla="*/ 198783 w 3326296"/>
              <a:gd name="connsiteY1" fmla="*/ 1895061 h 1908313"/>
              <a:gd name="connsiteX2" fmla="*/ 238539 w 3326296"/>
              <a:gd name="connsiteY2" fmla="*/ 1881809 h 1908313"/>
              <a:gd name="connsiteX3" fmla="*/ 265044 w 3326296"/>
              <a:gd name="connsiteY3" fmla="*/ 1855304 h 1908313"/>
              <a:gd name="connsiteX4" fmla="*/ 344557 w 3326296"/>
              <a:gd name="connsiteY4" fmla="*/ 1802296 h 1908313"/>
              <a:gd name="connsiteX5" fmla="*/ 384313 w 3326296"/>
              <a:gd name="connsiteY5" fmla="*/ 1775791 h 1908313"/>
              <a:gd name="connsiteX6" fmla="*/ 424070 w 3326296"/>
              <a:gd name="connsiteY6" fmla="*/ 1762539 h 1908313"/>
              <a:gd name="connsiteX7" fmla="*/ 463826 w 3326296"/>
              <a:gd name="connsiteY7" fmla="*/ 1722783 h 1908313"/>
              <a:gd name="connsiteX8" fmla="*/ 516835 w 3326296"/>
              <a:gd name="connsiteY8" fmla="*/ 1709531 h 1908313"/>
              <a:gd name="connsiteX9" fmla="*/ 556591 w 3326296"/>
              <a:gd name="connsiteY9" fmla="*/ 1696278 h 1908313"/>
              <a:gd name="connsiteX10" fmla="*/ 583096 w 3326296"/>
              <a:gd name="connsiteY10" fmla="*/ 1669774 h 1908313"/>
              <a:gd name="connsiteX11" fmla="*/ 742122 w 3326296"/>
              <a:gd name="connsiteY11" fmla="*/ 1643270 h 1908313"/>
              <a:gd name="connsiteX12" fmla="*/ 834887 w 3326296"/>
              <a:gd name="connsiteY12" fmla="*/ 1616765 h 1908313"/>
              <a:gd name="connsiteX13" fmla="*/ 887896 w 3326296"/>
              <a:gd name="connsiteY13" fmla="*/ 1590261 h 1908313"/>
              <a:gd name="connsiteX14" fmla="*/ 927652 w 3326296"/>
              <a:gd name="connsiteY14" fmla="*/ 1550504 h 1908313"/>
              <a:gd name="connsiteX15" fmla="*/ 1086678 w 3326296"/>
              <a:gd name="connsiteY15" fmla="*/ 1510748 h 1908313"/>
              <a:gd name="connsiteX16" fmla="*/ 1126435 w 3326296"/>
              <a:gd name="connsiteY16" fmla="*/ 1497496 h 1908313"/>
              <a:gd name="connsiteX17" fmla="*/ 1192696 w 3326296"/>
              <a:gd name="connsiteY17" fmla="*/ 1484244 h 1908313"/>
              <a:gd name="connsiteX18" fmla="*/ 1272209 w 3326296"/>
              <a:gd name="connsiteY18" fmla="*/ 1457739 h 1908313"/>
              <a:gd name="connsiteX19" fmla="*/ 1311965 w 3326296"/>
              <a:gd name="connsiteY19" fmla="*/ 1444487 h 1908313"/>
              <a:gd name="connsiteX20" fmla="*/ 1338470 w 3326296"/>
              <a:gd name="connsiteY20" fmla="*/ 1417983 h 1908313"/>
              <a:gd name="connsiteX21" fmla="*/ 1378226 w 3326296"/>
              <a:gd name="connsiteY21" fmla="*/ 1338470 h 1908313"/>
              <a:gd name="connsiteX22" fmla="*/ 1431235 w 3326296"/>
              <a:gd name="connsiteY22" fmla="*/ 1311965 h 1908313"/>
              <a:gd name="connsiteX23" fmla="*/ 1563757 w 3326296"/>
              <a:gd name="connsiteY23" fmla="*/ 1272209 h 1908313"/>
              <a:gd name="connsiteX24" fmla="*/ 1683026 w 3326296"/>
              <a:gd name="connsiteY24" fmla="*/ 1232452 h 1908313"/>
              <a:gd name="connsiteX25" fmla="*/ 1722783 w 3326296"/>
              <a:gd name="connsiteY25" fmla="*/ 1205948 h 1908313"/>
              <a:gd name="connsiteX26" fmla="*/ 1775791 w 3326296"/>
              <a:gd name="connsiteY26" fmla="*/ 1192696 h 1908313"/>
              <a:gd name="connsiteX27" fmla="*/ 1855304 w 3326296"/>
              <a:gd name="connsiteY27" fmla="*/ 1113183 h 1908313"/>
              <a:gd name="connsiteX28" fmla="*/ 1895061 w 3326296"/>
              <a:gd name="connsiteY28" fmla="*/ 1060174 h 1908313"/>
              <a:gd name="connsiteX29" fmla="*/ 1974574 w 3326296"/>
              <a:gd name="connsiteY29" fmla="*/ 1020417 h 1908313"/>
              <a:gd name="connsiteX30" fmla="*/ 2014330 w 3326296"/>
              <a:gd name="connsiteY30" fmla="*/ 993913 h 1908313"/>
              <a:gd name="connsiteX31" fmla="*/ 2080591 w 3326296"/>
              <a:gd name="connsiteY31" fmla="*/ 980661 h 1908313"/>
              <a:gd name="connsiteX32" fmla="*/ 2160104 w 3326296"/>
              <a:gd name="connsiteY32" fmla="*/ 954157 h 1908313"/>
              <a:gd name="connsiteX33" fmla="*/ 2199861 w 3326296"/>
              <a:gd name="connsiteY33" fmla="*/ 940904 h 1908313"/>
              <a:gd name="connsiteX34" fmla="*/ 2252870 w 3326296"/>
              <a:gd name="connsiteY34" fmla="*/ 927652 h 1908313"/>
              <a:gd name="connsiteX35" fmla="*/ 2305878 w 3326296"/>
              <a:gd name="connsiteY35" fmla="*/ 887896 h 1908313"/>
              <a:gd name="connsiteX36" fmla="*/ 2438400 w 3326296"/>
              <a:gd name="connsiteY36" fmla="*/ 848139 h 1908313"/>
              <a:gd name="connsiteX37" fmla="*/ 2557670 w 3326296"/>
              <a:gd name="connsiteY37" fmla="*/ 795131 h 1908313"/>
              <a:gd name="connsiteX38" fmla="*/ 2597426 w 3326296"/>
              <a:gd name="connsiteY38" fmla="*/ 781878 h 1908313"/>
              <a:gd name="connsiteX39" fmla="*/ 2637183 w 3326296"/>
              <a:gd name="connsiteY39" fmla="*/ 755374 h 1908313"/>
              <a:gd name="connsiteX40" fmla="*/ 2769704 w 3326296"/>
              <a:gd name="connsiteY40" fmla="*/ 675861 h 1908313"/>
              <a:gd name="connsiteX41" fmla="*/ 2796209 w 3326296"/>
              <a:gd name="connsiteY41" fmla="*/ 649357 h 1908313"/>
              <a:gd name="connsiteX42" fmla="*/ 2822713 w 3326296"/>
              <a:gd name="connsiteY42" fmla="*/ 596348 h 1908313"/>
              <a:gd name="connsiteX43" fmla="*/ 2835965 w 3326296"/>
              <a:gd name="connsiteY43" fmla="*/ 556591 h 1908313"/>
              <a:gd name="connsiteX44" fmla="*/ 2902226 w 3326296"/>
              <a:gd name="connsiteY44" fmla="*/ 503583 h 1908313"/>
              <a:gd name="connsiteX45" fmla="*/ 2955235 w 3326296"/>
              <a:gd name="connsiteY45" fmla="*/ 450574 h 1908313"/>
              <a:gd name="connsiteX46" fmla="*/ 2968487 w 3326296"/>
              <a:gd name="connsiteY46" fmla="*/ 410817 h 1908313"/>
              <a:gd name="connsiteX47" fmla="*/ 3061252 w 3326296"/>
              <a:gd name="connsiteY47" fmla="*/ 278296 h 1908313"/>
              <a:gd name="connsiteX48" fmla="*/ 3087757 w 3326296"/>
              <a:gd name="connsiteY48" fmla="*/ 251791 h 1908313"/>
              <a:gd name="connsiteX49" fmla="*/ 3167270 w 3326296"/>
              <a:gd name="connsiteY49" fmla="*/ 92765 h 1908313"/>
              <a:gd name="connsiteX50" fmla="*/ 3286539 w 3326296"/>
              <a:gd name="connsiteY50" fmla="*/ 26504 h 1908313"/>
              <a:gd name="connsiteX51" fmla="*/ 3326296 w 3326296"/>
              <a:gd name="connsiteY51" fmla="*/ 0 h 190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26296" h="1908313">
                <a:moveTo>
                  <a:pt x="0" y="1908313"/>
                </a:moveTo>
                <a:cubicBezTo>
                  <a:pt x="66261" y="1903896"/>
                  <a:pt x="132781" y="1902394"/>
                  <a:pt x="198783" y="1895061"/>
                </a:cubicBezTo>
                <a:cubicBezTo>
                  <a:pt x="212666" y="1893518"/>
                  <a:pt x="226561" y="1888996"/>
                  <a:pt x="238539" y="1881809"/>
                </a:cubicBezTo>
                <a:cubicBezTo>
                  <a:pt x="249253" y="1875381"/>
                  <a:pt x="255048" y="1862801"/>
                  <a:pt x="265044" y="1855304"/>
                </a:cubicBezTo>
                <a:cubicBezTo>
                  <a:pt x="290527" y="1836192"/>
                  <a:pt x="318053" y="1819966"/>
                  <a:pt x="344557" y="1802296"/>
                </a:cubicBezTo>
                <a:cubicBezTo>
                  <a:pt x="357809" y="1793461"/>
                  <a:pt x="369203" y="1780827"/>
                  <a:pt x="384313" y="1775791"/>
                </a:cubicBezTo>
                <a:lnTo>
                  <a:pt x="424070" y="1762539"/>
                </a:lnTo>
                <a:cubicBezTo>
                  <a:pt x="437322" y="1749287"/>
                  <a:pt x="447554" y="1732081"/>
                  <a:pt x="463826" y="1722783"/>
                </a:cubicBezTo>
                <a:cubicBezTo>
                  <a:pt x="479640" y="1713747"/>
                  <a:pt x="499322" y="1714535"/>
                  <a:pt x="516835" y="1709531"/>
                </a:cubicBezTo>
                <a:cubicBezTo>
                  <a:pt x="530266" y="1705693"/>
                  <a:pt x="543339" y="1700696"/>
                  <a:pt x="556591" y="1696278"/>
                </a:cubicBezTo>
                <a:cubicBezTo>
                  <a:pt x="565426" y="1687443"/>
                  <a:pt x="572382" y="1676202"/>
                  <a:pt x="583096" y="1669774"/>
                </a:cubicBezTo>
                <a:cubicBezTo>
                  <a:pt x="618417" y="1648582"/>
                  <a:pt x="730338" y="1644579"/>
                  <a:pt x="742122" y="1643270"/>
                </a:cubicBezTo>
                <a:cubicBezTo>
                  <a:pt x="769015" y="1636546"/>
                  <a:pt x="808275" y="1628170"/>
                  <a:pt x="834887" y="1616765"/>
                </a:cubicBezTo>
                <a:cubicBezTo>
                  <a:pt x="853045" y="1608983"/>
                  <a:pt x="870226" y="1599096"/>
                  <a:pt x="887896" y="1590261"/>
                </a:cubicBezTo>
                <a:cubicBezTo>
                  <a:pt x="901148" y="1577009"/>
                  <a:pt x="911269" y="1559606"/>
                  <a:pt x="927652" y="1550504"/>
                </a:cubicBezTo>
                <a:cubicBezTo>
                  <a:pt x="981206" y="1520752"/>
                  <a:pt x="1029090" y="1523545"/>
                  <a:pt x="1086678" y="1510748"/>
                </a:cubicBezTo>
                <a:cubicBezTo>
                  <a:pt x="1100315" y="1507718"/>
                  <a:pt x="1112883" y="1500884"/>
                  <a:pt x="1126435" y="1497496"/>
                </a:cubicBezTo>
                <a:cubicBezTo>
                  <a:pt x="1148287" y="1492033"/>
                  <a:pt x="1170965" y="1490171"/>
                  <a:pt x="1192696" y="1484244"/>
                </a:cubicBezTo>
                <a:cubicBezTo>
                  <a:pt x="1219650" y="1476893"/>
                  <a:pt x="1245705" y="1466574"/>
                  <a:pt x="1272209" y="1457739"/>
                </a:cubicBezTo>
                <a:lnTo>
                  <a:pt x="1311965" y="1444487"/>
                </a:lnTo>
                <a:cubicBezTo>
                  <a:pt x="1320800" y="1435652"/>
                  <a:pt x="1332042" y="1428697"/>
                  <a:pt x="1338470" y="1417983"/>
                </a:cubicBezTo>
                <a:cubicBezTo>
                  <a:pt x="1361988" y="1378786"/>
                  <a:pt x="1338010" y="1371983"/>
                  <a:pt x="1378226" y="1338470"/>
                </a:cubicBezTo>
                <a:cubicBezTo>
                  <a:pt x="1393402" y="1325823"/>
                  <a:pt x="1412893" y="1319302"/>
                  <a:pt x="1431235" y="1311965"/>
                </a:cubicBezTo>
                <a:cubicBezTo>
                  <a:pt x="1485006" y="1290456"/>
                  <a:pt x="1511690" y="1285225"/>
                  <a:pt x="1563757" y="1272209"/>
                </a:cubicBezTo>
                <a:cubicBezTo>
                  <a:pt x="1742033" y="1183068"/>
                  <a:pt x="1477536" y="1309509"/>
                  <a:pt x="1683026" y="1232452"/>
                </a:cubicBezTo>
                <a:cubicBezTo>
                  <a:pt x="1697939" y="1226860"/>
                  <a:pt x="1708144" y="1212222"/>
                  <a:pt x="1722783" y="1205948"/>
                </a:cubicBezTo>
                <a:cubicBezTo>
                  <a:pt x="1739524" y="1198774"/>
                  <a:pt x="1758122" y="1197113"/>
                  <a:pt x="1775791" y="1192696"/>
                </a:cubicBezTo>
                <a:cubicBezTo>
                  <a:pt x="1802295" y="1166192"/>
                  <a:pt x="1832814" y="1143169"/>
                  <a:pt x="1855304" y="1113183"/>
                </a:cubicBezTo>
                <a:cubicBezTo>
                  <a:pt x="1868556" y="1095513"/>
                  <a:pt x="1879443" y="1075792"/>
                  <a:pt x="1895061" y="1060174"/>
                </a:cubicBezTo>
                <a:cubicBezTo>
                  <a:pt x="1933038" y="1022197"/>
                  <a:pt x="1931462" y="1041973"/>
                  <a:pt x="1974574" y="1020417"/>
                </a:cubicBezTo>
                <a:cubicBezTo>
                  <a:pt x="1988819" y="1013294"/>
                  <a:pt x="1999417" y="999505"/>
                  <a:pt x="2014330" y="993913"/>
                </a:cubicBezTo>
                <a:cubicBezTo>
                  <a:pt x="2035420" y="986004"/>
                  <a:pt x="2058860" y="986587"/>
                  <a:pt x="2080591" y="980661"/>
                </a:cubicBezTo>
                <a:cubicBezTo>
                  <a:pt x="2107545" y="973310"/>
                  <a:pt x="2133600" y="962992"/>
                  <a:pt x="2160104" y="954157"/>
                </a:cubicBezTo>
                <a:cubicBezTo>
                  <a:pt x="2173356" y="949739"/>
                  <a:pt x="2186309" y="944292"/>
                  <a:pt x="2199861" y="940904"/>
                </a:cubicBezTo>
                <a:lnTo>
                  <a:pt x="2252870" y="927652"/>
                </a:lnTo>
                <a:cubicBezTo>
                  <a:pt x="2270539" y="914400"/>
                  <a:pt x="2286123" y="897773"/>
                  <a:pt x="2305878" y="887896"/>
                </a:cubicBezTo>
                <a:cubicBezTo>
                  <a:pt x="2379968" y="850851"/>
                  <a:pt x="2350847" y="906506"/>
                  <a:pt x="2438400" y="848139"/>
                </a:cubicBezTo>
                <a:cubicBezTo>
                  <a:pt x="2501405" y="806137"/>
                  <a:pt x="2463044" y="826673"/>
                  <a:pt x="2557670" y="795131"/>
                </a:cubicBezTo>
                <a:cubicBezTo>
                  <a:pt x="2570922" y="790714"/>
                  <a:pt x="2585803" y="789626"/>
                  <a:pt x="2597426" y="781878"/>
                </a:cubicBezTo>
                <a:cubicBezTo>
                  <a:pt x="2610678" y="773043"/>
                  <a:pt x="2623354" y="763276"/>
                  <a:pt x="2637183" y="755374"/>
                </a:cubicBezTo>
                <a:cubicBezTo>
                  <a:pt x="2685986" y="727487"/>
                  <a:pt x="2726476" y="719088"/>
                  <a:pt x="2769704" y="675861"/>
                </a:cubicBezTo>
                <a:lnTo>
                  <a:pt x="2796209" y="649357"/>
                </a:lnTo>
                <a:cubicBezTo>
                  <a:pt x="2805044" y="631687"/>
                  <a:pt x="2814931" y="614506"/>
                  <a:pt x="2822713" y="596348"/>
                </a:cubicBezTo>
                <a:cubicBezTo>
                  <a:pt x="2828216" y="583508"/>
                  <a:pt x="2828778" y="568569"/>
                  <a:pt x="2835965" y="556591"/>
                </a:cubicBezTo>
                <a:cubicBezTo>
                  <a:pt x="2851886" y="530057"/>
                  <a:pt x="2879923" y="522700"/>
                  <a:pt x="2902226" y="503583"/>
                </a:cubicBezTo>
                <a:cubicBezTo>
                  <a:pt x="2921199" y="487321"/>
                  <a:pt x="2955235" y="450574"/>
                  <a:pt x="2955235" y="450574"/>
                </a:cubicBezTo>
                <a:cubicBezTo>
                  <a:pt x="2959652" y="437322"/>
                  <a:pt x="2961703" y="423028"/>
                  <a:pt x="2968487" y="410817"/>
                </a:cubicBezTo>
                <a:cubicBezTo>
                  <a:pt x="2982249" y="386046"/>
                  <a:pt x="3038091" y="306089"/>
                  <a:pt x="3061252" y="278296"/>
                </a:cubicBezTo>
                <a:cubicBezTo>
                  <a:pt x="3069251" y="268697"/>
                  <a:pt x="3078922" y="260626"/>
                  <a:pt x="3087757" y="251791"/>
                </a:cubicBezTo>
                <a:cubicBezTo>
                  <a:pt x="3117924" y="161290"/>
                  <a:pt x="3104819" y="141337"/>
                  <a:pt x="3167270" y="92765"/>
                </a:cubicBezTo>
                <a:cubicBezTo>
                  <a:pt x="3317683" y="-24222"/>
                  <a:pt x="3190569" y="74490"/>
                  <a:pt x="3286539" y="26504"/>
                </a:cubicBezTo>
                <a:cubicBezTo>
                  <a:pt x="3300785" y="19381"/>
                  <a:pt x="3326296" y="0"/>
                  <a:pt x="3326296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6324600"/>
            <a:ext cx="6263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2852" y="6553200"/>
            <a:ext cx="6263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17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&amp; Marginal Costs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8800" y="2133600"/>
            <a:ext cx="0" cy="3657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5782733"/>
            <a:ext cx="3276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2133600"/>
            <a:ext cx="0" cy="3649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5782733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132" y="2286000"/>
            <a:ext cx="121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52875" y="2286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21336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21336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98800" y="579120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Quantity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755467" y="579120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Quantity</a:t>
            </a:r>
            <a:endParaRPr lang="en-US" sz="1600" dirty="0"/>
          </a:p>
        </p:txBody>
      </p:sp>
      <p:sp>
        <p:nvSpPr>
          <p:cNvPr id="25" name="Freeform 24"/>
          <p:cNvSpPr/>
          <p:nvPr/>
        </p:nvSpPr>
        <p:spPr>
          <a:xfrm>
            <a:off x="643467" y="3547042"/>
            <a:ext cx="3117756" cy="1522128"/>
          </a:xfrm>
          <a:custGeom>
            <a:avLst/>
            <a:gdLst>
              <a:gd name="connsiteX0" fmla="*/ 0 w 3117756"/>
              <a:gd name="connsiteY0" fmla="*/ 1126558 h 1522128"/>
              <a:gd name="connsiteX1" fmla="*/ 1058333 w 3117756"/>
              <a:gd name="connsiteY1" fmla="*/ 1473691 h 1522128"/>
              <a:gd name="connsiteX2" fmla="*/ 2853266 w 3117756"/>
              <a:gd name="connsiteY2" fmla="*/ 186758 h 1522128"/>
              <a:gd name="connsiteX3" fmla="*/ 3073400 w 3117756"/>
              <a:gd name="connsiteY3" fmla="*/ 34358 h 152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756" h="1522128">
                <a:moveTo>
                  <a:pt x="0" y="1126558"/>
                </a:moveTo>
                <a:cubicBezTo>
                  <a:pt x="291394" y="1378441"/>
                  <a:pt x="582789" y="1630324"/>
                  <a:pt x="1058333" y="1473691"/>
                </a:cubicBezTo>
                <a:cubicBezTo>
                  <a:pt x="1533877" y="1317058"/>
                  <a:pt x="2517422" y="426647"/>
                  <a:pt x="2853266" y="186758"/>
                </a:cubicBezTo>
                <a:cubicBezTo>
                  <a:pt x="3189110" y="-53131"/>
                  <a:pt x="3131255" y="-9387"/>
                  <a:pt x="3073400" y="34358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5133" y="517085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AFC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20626" y="3581400"/>
            <a:ext cx="491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AVC</a:t>
            </a:r>
            <a:endParaRPr lang="en-US" sz="1400" dirty="0"/>
          </a:p>
        </p:txBody>
      </p:sp>
      <p:sp>
        <p:nvSpPr>
          <p:cNvPr id="30" name="Freeform 29"/>
          <p:cNvSpPr/>
          <p:nvPr/>
        </p:nvSpPr>
        <p:spPr>
          <a:xfrm>
            <a:off x="635000" y="2734733"/>
            <a:ext cx="3005667" cy="1100846"/>
          </a:xfrm>
          <a:custGeom>
            <a:avLst/>
            <a:gdLst>
              <a:gd name="connsiteX0" fmla="*/ 0 w 3005667"/>
              <a:gd name="connsiteY0" fmla="*/ 0 h 1100846"/>
              <a:gd name="connsiteX1" fmla="*/ 1583267 w 3005667"/>
              <a:gd name="connsiteY1" fmla="*/ 1100667 h 1100846"/>
              <a:gd name="connsiteX2" fmla="*/ 3005667 w 3005667"/>
              <a:gd name="connsiteY2" fmla="*/ 67734 h 110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5667" h="1100846">
                <a:moveTo>
                  <a:pt x="0" y="0"/>
                </a:moveTo>
                <a:cubicBezTo>
                  <a:pt x="541161" y="544689"/>
                  <a:pt x="1082323" y="1089378"/>
                  <a:pt x="1583267" y="1100667"/>
                </a:cubicBezTo>
                <a:cubicBezTo>
                  <a:pt x="2084211" y="1111956"/>
                  <a:pt x="2544939" y="589845"/>
                  <a:pt x="3005667" y="6773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55142" y="2819400"/>
            <a:ext cx="481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ATC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668867" y="2819400"/>
            <a:ext cx="2421466" cy="2614012"/>
          </a:xfrm>
          <a:custGeom>
            <a:avLst/>
            <a:gdLst>
              <a:gd name="connsiteX0" fmla="*/ 0 w 2421466"/>
              <a:gd name="connsiteY0" fmla="*/ 2057400 h 2614012"/>
              <a:gd name="connsiteX1" fmla="*/ 524933 w 2421466"/>
              <a:gd name="connsiteY1" fmla="*/ 2480733 h 2614012"/>
              <a:gd name="connsiteX2" fmla="*/ 2421466 w 2421466"/>
              <a:gd name="connsiteY2" fmla="*/ 0 h 261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466" h="2614012">
                <a:moveTo>
                  <a:pt x="0" y="2057400"/>
                </a:moveTo>
                <a:cubicBezTo>
                  <a:pt x="60677" y="2440516"/>
                  <a:pt x="121355" y="2823633"/>
                  <a:pt x="524933" y="2480733"/>
                </a:cubicBezTo>
                <a:cubicBezTo>
                  <a:pt x="928511" y="2137833"/>
                  <a:pt x="1674988" y="1068916"/>
                  <a:pt x="2421466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40000" y="2819399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MC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5046133" y="4775200"/>
            <a:ext cx="3344334" cy="863600"/>
          </a:xfrm>
          <a:custGeom>
            <a:avLst/>
            <a:gdLst>
              <a:gd name="connsiteX0" fmla="*/ 0 w 3344334"/>
              <a:gd name="connsiteY0" fmla="*/ 0 h 863600"/>
              <a:gd name="connsiteX1" fmla="*/ 584200 w 3344334"/>
              <a:gd name="connsiteY1" fmla="*/ 711200 h 863600"/>
              <a:gd name="connsiteX2" fmla="*/ 3344334 w 3344334"/>
              <a:gd name="connsiteY2" fmla="*/ 8636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4334" h="863600">
                <a:moveTo>
                  <a:pt x="0" y="0"/>
                </a:moveTo>
                <a:cubicBezTo>
                  <a:pt x="13405" y="283633"/>
                  <a:pt x="26811" y="567267"/>
                  <a:pt x="584200" y="711200"/>
                </a:cubicBezTo>
                <a:cubicBezTo>
                  <a:pt x="1141589" y="855133"/>
                  <a:pt x="2242961" y="859366"/>
                  <a:pt x="3344334" y="863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94267" y="3894667"/>
            <a:ext cx="3022600" cy="1295400"/>
          </a:xfrm>
          <a:custGeom>
            <a:avLst/>
            <a:gdLst>
              <a:gd name="connsiteX0" fmla="*/ 0 w 3022600"/>
              <a:gd name="connsiteY0" fmla="*/ 0 h 1295400"/>
              <a:gd name="connsiteX1" fmla="*/ 685800 w 3022600"/>
              <a:gd name="connsiteY1" fmla="*/ 914400 h 1295400"/>
              <a:gd name="connsiteX2" fmla="*/ 3022600 w 3022600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2600" h="1295400">
                <a:moveTo>
                  <a:pt x="0" y="0"/>
                </a:moveTo>
                <a:cubicBezTo>
                  <a:pt x="91017" y="349250"/>
                  <a:pt x="182034" y="698500"/>
                  <a:pt x="685800" y="914400"/>
                </a:cubicBezTo>
                <a:cubicBezTo>
                  <a:pt x="1189566" y="1130300"/>
                  <a:pt x="2106083" y="1212850"/>
                  <a:pt x="3022600" y="12954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390467" y="544955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AFC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224623" y="4393230"/>
            <a:ext cx="491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AVC</a:t>
            </a:r>
            <a:endParaRPr lang="en-US" sz="1400" dirty="0"/>
          </a:p>
        </p:txBody>
      </p:sp>
      <p:sp>
        <p:nvSpPr>
          <p:cNvPr id="44" name="Freeform 43"/>
          <p:cNvSpPr/>
          <p:nvPr/>
        </p:nvSpPr>
        <p:spPr>
          <a:xfrm>
            <a:off x="5324312" y="3747314"/>
            <a:ext cx="3014134" cy="661707"/>
          </a:xfrm>
          <a:custGeom>
            <a:avLst/>
            <a:gdLst>
              <a:gd name="connsiteX0" fmla="*/ 0 w 3014134"/>
              <a:gd name="connsiteY0" fmla="*/ 0 h 661707"/>
              <a:gd name="connsiteX1" fmla="*/ 1727200 w 3014134"/>
              <a:gd name="connsiteY1" fmla="*/ 660400 h 661707"/>
              <a:gd name="connsiteX2" fmla="*/ 3014134 w 3014134"/>
              <a:gd name="connsiteY2" fmla="*/ 135466 h 66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134" h="661707">
                <a:moveTo>
                  <a:pt x="0" y="0"/>
                </a:moveTo>
                <a:cubicBezTo>
                  <a:pt x="612422" y="318911"/>
                  <a:pt x="1224844" y="637822"/>
                  <a:pt x="1727200" y="660400"/>
                </a:cubicBezTo>
                <a:cubicBezTo>
                  <a:pt x="2229556" y="682978"/>
                  <a:pt x="2621845" y="409222"/>
                  <a:pt x="3014134" y="13546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177664" y="3647914"/>
            <a:ext cx="481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ATC</a:t>
            </a:r>
            <a:endParaRPr lang="en-US" sz="1400" dirty="0"/>
          </a:p>
        </p:txBody>
      </p:sp>
      <p:sp>
        <p:nvSpPr>
          <p:cNvPr id="46" name="Freeform 45"/>
          <p:cNvSpPr/>
          <p:nvPr/>
        </p:nvSpPr>
        <p:spPr>
          <a:xfrm>
            <a:off x="5237183" y="3635882"/>
            <a:ext cx="2540000" cy="2041094"/>
          </a:xfrm>
          <a:custGeom>
            <a:avLst/>
            <a:gdLst>
              <a:gd name="connsiteX0" fmla="*/ 0 w 2540000"/>
              <a:gd name="connsiteY0" fmla="*/ 1397000 h 2041094"/>
              <a:gd name="connsiteX1" fmla="*/ 778934 w 2540000"/>
              <a:gd name="connsiteY1" fmla="*/ 1972734 h 2041094"/>
              <a:gd name="connsiteX2" fmla="*/ 2540000 w 2540000"/>
              <a:gd name="connsiteY2" fmla="*/ 0 h 20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2041094">
                <a:moveTo>
                  <a:pt x="0" y="1397000"/>
                </a:moveTo>
                <a:cubicBezTo>
                  <a:pt x="177800" y="1801283"/>
                  <a:pt x="355601" y="2205567"/>
                  <a:pt x="778934" y="1972734"/>
                </a:cubicBezTo>
                <a:cubicBezTo>
                  <a:pt x="1202267" y="1739901"/>
                  <a:pt x="1871133" y="869950"/>
                  <a:pt x="2540000" y="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711659" y="3352800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MC</a:t>
            </a:r>
            <a:endParaRPr lang="en-US" sz="1400" dirty="0"/>
          </a:p>
        </p:txBody>
      </p:sp>
      <p:sp>
        <p:nvSpPr>
          <p:cNvPr id="3" name="Freeform 2"/>
          <p:cNvSpPr/>
          <p:nvPr/>
        </p:nvSpPr>
        <p:spPr>
          <a:xfrm>
            <a:off x="5412617" y="4471975"/>
            <a:ext cx="3246782" cy="718092"/>
          </a:xfrm>
          <a:custGeom>
            <a:avLst/>
            <a:gdLst>
              <a:gd name="connsiteX0" fmla="*/ 0 w 3246782"/>
              <a:gd name="connsiteY0" fmla="*/ 0 h 718092"/>
              <a:gd name="connsiteX1" fmla="*/ 861391 w 3246782"/>
              <a:gd name="connsiteY1" fmla="*/ 715618 h 718092"/>
              <a:gd name="connsiteX2" fmla="*/ 3114261 w 3246782"/>
              <a:gd name="connsiteY2" fmla="*/ 251792 h 718092"/>
              <a:gd name="connsiteX3" fmla="*/ 3114261 w 3246782"/>
              <a:gd name="connsiteY3" fmla="*/ 251792 h 718092"/>
              <a:gd name="connsiteX4" fmla="*/ 3246782 w 3246782"/>
              <a:gd name="connsiteY4" fmla="*/ 212035 h 71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6782" h="718092">
                <a:moveTo>
                  <a:pt x="0" y="0"/>
                </a:moveTo>
                <a:cubicBezTo>
                  <a:pt x="171174" y="336826"/>
                  <a:pt x="342348" y="673653"/>
                  <a:pt x="861391" y="715618"/>
                </a:cubicBezTo>
                <a:cubicBezTo>
                  <a:pt x="1380434" y="757583"/>
                  <a:pt x="3114261" y="251792"/>
                  <a:pt x="3114261" y="251792"/>
                </a:cubicBezTo>
                <a:lnTo>
                  <a:pt x="3114261" y="251792"/>
                </a:lnTo>
                <a:lnTo>
                  <a:pt x="3246782" y="212035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6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149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Traditional Goes Technical: The Rise of Online Degrees</vt:lpstr>
      <vt:lpstr>Total Costs</vt:lpstr>
      <vt:lpstr>Total Costs In Graphs</vt:lpstr>
      <vt:lpstr>Average &amp; Marginal Costs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Goes Technical: The Rise of Online Degrees</dc:title>
  <dc:creator>AdminFS</dc:creator>
  <cp:lastModifiedBy>AdminFS</cp:lastModifiedBy>
  <cp:revision>15</cp:revision>
  <dcterms:created xsi:type="dcterms:W3CDTF">2016-10-31T16:03:32Z</dcterms:created>
  <dcterms:modified xsi:type="dcterms:W3CDTF">2016-11-01T14:28:40Z</dcterms:modified>
</cp:coreProperties>
</file>