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59" r:id="rId1"/>
  </p:sldMasterIdLst>
  <p:notesMasterIdLst>
    <p:notesMasterId r:id="rId12"/>
  </p:notesMasterIdLst>
  <p:sldIdLst>
    <p:sldId id="256" r:id="rId2"/>
    <p:sldId id="257" r:id="rId3"/>
    <p:sldId id="261" r:id="rId4"/>
    <p:sldId id="263" r:id="rId5"/>
    <p:sldId id="258" r:id="rId6"/>
    <p:sldId id="265" r:id="rId7"/>
    <p:sldId id="259" r:id="rId8"/>
    <p:sldId id="266" r:id="rId9"/>
    <p:sldId id="260" r:id="rId10"/>
    <p:sldId id="262" r:id="rId11"/>
  </p:sldIdLst>
  <p:sldSz cx="9144000" cy="5143500" type="screen16x9"/>
  <p:notesSz cx="6858000" cy="9144000"/>
  <p:embeddedFontLst>
    <p:embeddedFont>
      <p:font typeface="PT Sans Narrow"/>
      <p:regular r:id="rId13"/>
      <p:bold r:id="rId14"/>
    </p:embeddedFont>
    <p:embeddedFont>
      <p:font typeface="Open Sans"/>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96" y="-30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font" Target="fonts/font3.fntdata"/><Relationship Id="rId16" Type="http://schemas.openxmlformats.org/officeDocument/2006/relationships/font" Target="fonts/font4.fntdata"/><Relationship Id="rId17" Type="http://schemas.openxmlformats.org/officeDocument/2006/relationships/font" Target="fonts/font5.fntdata"/><Relationship Id="rId18" Type="http://schemas.openxmlformats.org/officeDocument/2006/relationships/font" Target="fonts/font6.fntdata"/><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pPr lvl="0" algn="r">
                <a:spcBef>
                  <a:spcPts val="0"/>
                </a:spcBef>
                <a:buNone/>
              </a:p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n"/>
              <a:t>Purpose or Repurpose:</a:t>
            </a:r>
          </a:p>
        </p:txBody>
      </p:sp>
      <p:sp>
        <p:nvSpPr>
          <p:cNvPr id="67" name="Shape 67"/>
          <p:cNvSpPr txBox="1">
            <a:spLocks noGrp="1"/>
          </p:cNvSpPr>
          <p:nvPr>
            <p:ph type="subTitle" idx="1"/>
          </p:nvPr>
        </p:nvSpPr>
        <p:spPr>
          <a:xfrm>
            <a:off x="231650" y="3106900"/>
            <a:ext cx="8681700" cy="792600"/>
          </a:xfrm>
          <a:prstGeom prst="rect">
            <a:avLst/>
          </a:prstGeom>
        </p:spPr>
        <p:txBody>
          <a:bodyPr lIns="91425" tIns="91425" rIns="91425" bIns="91425" anchor="t" anchorCtr="0">
            <a:noAutofit/>
          </a:bodyPr>
          <a:lstStyle/>
          <a:p>
            <a:pPr lvl="0">
              <a:spcBef>
                <a:spcPts val="0"/>
              </a:spcBef>
              <a:buNone/>
            </a:pPr>
            <a:r>
              <a:rPr lang="en" sz="5400" b="1" i="1">
                <a:solidFill>
                  <a:schemeClr val="accent1"/>
                </a:solidFill>
                <a:latin typeface="PT Sans Narrow"/>
                <a:ea typeface="PT Sans Narrow"/>
                <a:cs typeface="PT Sans Narrow"/>
                <a:sym typeface="PT Sans Narrow"/>
              </a:rPr>
              <a:t>The Unfinished Suburbs of America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dirty="0"/>
              <a:t>			</a:t>
            </a:r>
            <a:r>
              <a:rPr lang="en-US" smtClean="0"/>
              <a:t>         </a:t>
            </a:r>
            <a:r>
              <a:rPr lang="en" smtClean="0"/>
              <a:t>Hard </a:t>
            </a:r>
            <a:r>
              <a:rPr lang="en"/>
              <a:t>to Recover</a:t>
            </a:r>
          </a:p>
        </p:txBody>
      </p:sp>
      <p:sp>
        <p:nvSpPr>
          <p:cNvPr id="103" name="Shape 10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Font typeface="Arial"/>
              <a:buChar char="•"/>
            </a:pPr>
            <a:r>
              <a:rPr lang="en-US" dirty="0" smtClean="0"/>
              <a:t> </a:t>
            </a:r>
            <a:r>
              <a:rPr lang="en" dirty="0" smtClean="0"/>
              <a:t>Zoning </a:t>
            </a:r>
            <a:r>
              <a:rPr lang="en" dirty="0"/>
              <a:t>codes</a:t>
            </a:r>
          </a:p>
          <a:p>
            <a:pPr lvl="0">
              <a:spcBef>
                <a:spcPts val="0"/>
              </a:spcBef>
              <a:buFont typeface="Arial"/>
              <a:buChar char="•"/>
            </a:pPr>
            <a:r>
              <a:rPr lang="en-US" dirty="0" smtClean="0"/>
              <a:t> </a:t>
            </a:r>
            <a:r>
              <a:rPr lang="en" dirty="0" smtClean="0"/>
              <a:t>“</a:t>
            </a:r>
            <a:r>
              <a:rPr lang="en" dirty="0"/>
              <a:t>Landowners can argue that downsizing will lead to a less profitable future use</a:t>
            </a:r>
            <a:r>
              <a:rPr lang="en" dirty="0" smtClean="0"/>
              <a:t>.”</a:t>
            </a:r>
            <a:r>
              <a:rPr lang="en-US" dirty="0" smtClean="0"/>
              <a:t> – </a:t>
            </a:r>
            <a:r>
              <a:rPr lang="en-US" dirty="0" err="1" smtClean="0"/>
              <a:t>Alena</a:t>
            </a:r>
            <a:r>
              <a:rPr lang="en-US" dirty="0" smtClean="0"/>
              <a:t> </a:t>
            </a:r>
            <a:r>
              <a:rPr lang="en-US" dirty="0" err="1" smtClean="0"/>
              <a:t>Semuels</a:t>
            </a:r>
            <a:endParaRPr lang="en-US" dirty="0" smtClean="0"/>
          </a:p>
          <a:p>
            <a:pPr lvl="0">
              <a:spcBef>
                <a:spcPts val="0"/>
              </a:spcBef>
              <a:buFont typeface="Arial"/>
              <a:buChar char="•"/>
            </a:pPr>
            <a:r>
              <a:rPr lang="en-US" dirty="0" smtClean="0"/>
              <a:t> “It can be difficult if you’re trying, as we are, not to just pick up the pieces and build again, but build in a smarter way, a complete community.”  - Michael </a:t>
            </a:r>
            <a:r>
              <a:rPr lang="en-US" dirty="0" err="1" smtClean="0"/>
              <a:t>Mehaffy</a:t>
            </a:r>
            <a:r>
              <a:rPr lang="en-US" dirty="0" smtClean="0"/>
              <a:t>, </a:t>
            </a:r>
            <a:r>
              <a:rPr lang="en-US" i="1" dirty="0" smtClean="0"/>
              <a:t>Urban Developer and consultant  </a:t>
            </a:r>
            <a:endParaRPr lang="en" i="1" dirty="0"/>
          </a:p>
          <a:p>
            <a:pPr lvl="0">
              <a:spcBef>
                <a:spcPts val="0"/>
              </a:spcBef>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marL="2743200" lvl="0" indent="457200">
              <a:spcBef>
                <a:spcPts val="0"/>
              </a:spcBef>
              <a:buNone/>
            </a:pPr>
            <a:r>
              <a:rPr lang="en" dirty="0"/>
              <a:t>Definitions</a:t>
            </a:r>
          </a:p>
        </p:txBody>
      </p:sp>
      <p:sp>
        <p:nvSpPr>
          <p:cNvPr id="73" name="Shape 7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pPr>
            <a:r>
              <a:rPr lang="en" b="1" u="sng" dirty="0"/>
              <a:t>Fixed Costs</a:t>
            </a:r>
            <a:r>
              <a:rPr lang="en" b="1" dirty="0"/>
              <a:t>- </a:t>
            </a:r>
            <a:r>
              <a:rPr lang="en" dirty="0"/>
              <a:t>Payments to inputs that must be paid even if the output quantity is 0. </a:t>
            </a:r>
            <a:endParaRPr lang="en-US" dirty="0" smtClean="0"/>
          </a:p>
          <a:p>
            <a:pPr marL="457200" indent="-381000"/>
            <a:r>
              <a:rPr lang="en" b="1" u="sng" dirty="0" smtClean="0"/>
              <a:t>Avoidable </a:t>
            </a:r>
            <a:r>
              <a:rPr lang="en-US" b="1" u="sng" dirty="0" smtClean="0"/>
              <a:t>F</a:t>
            </a:r>
            <a:r>
              <a:rPr lang="en" b="1" u="sng" dirty="0" smtClean="0"/>
              <a:t>ixed </a:t>
            </a:r>
            <a:r>
              <a:rPr lang="en-US" b="1" u="sng" dirty="0" smtClean="0"/>
              <a:t>C</a:t>
            </a:r>
            <a:r>
              <a:rPr lang="en" b="1" u="sng" dirty="0" smtClean="0"/>
              <a:t>osts</a:t>
            </a:r>
            <a:r>
              <a:rPr lang="en-US" b="1" dirty="0" smtClean="0"/>
              <a:t> </a:t>
            </a:r>
            <a:r>
              <a:rPr lang="en-US" dirty="0" smtClean="0"/>
              <a:t>– Recoverable fixed costs. </a:t>
            </a:r>
          </a:p>
          <a:p>
            <a:pPr marL="457200" lvl="2" indent="-381000">
              <a:buFont typeface="Arial"/>
              <a:buChar char="•"/>
            </a:pPr>
            <a:r>
              <a:rPr lang="en-US" dirty="0" smtClean="0"/>
              <a:t>Firm does not have to pay when it stops operating or producing the good (renting or selling). </a:t>
            </a:r>
            <a:endParaRPr lang="en" dirty="0"/>
          </a:p>
          <a:p>
            <a:pPr marL="457200" lvl="0" indent="-381000" rtl="0">
              <a:spcBef>
                <a:spcPts val="0"/>
              </a:spcBef>
              <a:buSzPct val="100000"/>
            </a:pPr>
            <a:r>
              <a:rPr lang="en" b="1" u="sng" dirty="0"/>
              <a:t>Sunk Costs</a:t>
            </a:r>
            <a:r>
              <a:rPr lang="en" b="1" dirty="0"/>
              <a:t>- </a:t>
            </a:r>
            <a:r>
              <a:rPr lang="en" dirty="0"/>
              <a:t>Unavoidable fixed costs. Once paid, the </a:t>
            </a:r>
            <a:r>
              <a:rPr lang="en" dirty="0" smtClean="0"/>
              <a:t>costs </a:t>
            </a:r>
            <a:r>
              <a:rPr lang="en" dirty="0"/>
              <a:t>cannot </a:t>
            </a:r>
            <a:r>
              <a:rPr lang="en" dirty="0" smtClean="0"/>
              <a:t>recovered.</a:t>
            </a:r>
            <a:endParaRPr lang="en-US" dirty="0" smtClean="0"/>
          </a:p>
          <a:p>
            <a:pPr marL="457200" lvl="2" indent="-381000">
              <a:buSzPct val="100000"/>
              <a:buFont typeface="Arial"/>
              <a:buChar char="•"/>
            </a:pPr>
            <a:r>
              <a:rPr lang="en" sz="1800" dirty="0" smtClean="0"/>
              <a:t>Crucial </a:t>
            </a:r>
            <a:r>
              <a:rPr lang="en" sz="1800" dirty="0"/>
              <a:t>to decisions a firm makes about how to react if things begin to go </a:t>
            </a:r>
            <a:r>
              <a:rPr lang="en" sz="1800" dirty="0" smtClean="0"/>
              <a:t>south.</a:t>
            </a:r>
            <a:endParaRPr lang="en-US" sz="1800" dirty="0" smtClean="0"/>
          </a:p>
          <a:p>
            <a:pPr marL="457200" lvl="2" indent="-381000">
              <a:buSzPct val="100000"/>
            </a:pPr>
            <a:r>
              <a:rPr lang="en" sz="1800" b="1" u="sng" dirty="0" smtClean="0"/>
              <a:t>Specific </a:t>
            </a:r>
            <a:r>
              <a:rPr lang="en" sz="1800" b="1" u="sng" dirty="0"/>
              <a:t>Capital</a:t>
            </a:r>
            <a:r>
              <a:rPr lang="en" sz="1800" b="1" dirty="0"/>
              <a:t>- </a:t>
            </a:r>
            <a:r>
              <a:rPr lang="en" sz="1800" dirty="0"/>
              <a:t>Capital that cannot be used outside of its original application.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marL="0" lvl="0" indent="0">
              <a:spcBef>
                <a:spcPts val="0"/>
              </a:spcBef>
              <a:buNone/>
            </a:pPr>
            <a:r>
              <a:rPr lang="en" dirty="0"/>
              <a:t>     </a:t>
            </a:r>
            <a:r>
              <a:rPr lang="en-US" dirty="0" smtClean="0"/>
              <a:t>	</a:t>
            </a:r>
            <a:r>
              <a:rPr lang="en" dirty="0" smtClean="0"/>
              <a:t>Sunk </a:t>
            </a:r>
            <a:r>
              <a:rPr lang="en" dirty="0"/>
              <a:t>Cost Fallacy: “I might </a:t>
            </a:r>
            <a:r>
              <a:rPr lang="en" dirty="0" smtClean="0"/>
              <a:t>as well…”</a:t>
            </a:r>
            <a:endParaRPr lang="en" dirty="0"/>
          </a:p>
        </p:txBody>
      </p:sp>
      <p:sp>
        <p:nvSpPr>
          <p:cNvPr id="97" name="Shape 97"/>
          <p:cNvSpPr txBox="1">
            <a:spLocks noGrp="1"/>
          </p:cNvSpPr>
          <p:nvPr>
            <p:ph type="body" idx="1"/>
          </p:nvPr>
        </p:nvSpPr>
        <p:spPr>
          <a:xfrm>
            <a:off x="311700" y="1152475"/>
            <a:ext cx="8520600" cy="3642000"/>
          </a:xfrm>
          <a:prstGeom prst="rect">
            <a:avLst/>
          </a:prstGeom>
        </p:spPr>
        <p:txBody>
          <a:bodyPr lIns="91425" tIns="91425" rIns="91425" bIns="91425" anchor="t" anchorCtr="0">
            <a:noAutofit/>
          </a:bodyPr>
          <a:lstStyle/>
          <a:p>
            <a:pPr marL="457200" lvl="0" indent="-355600">
              <a:buFont typeface="Arial"/>
              <a:buChar char="•"/>
            </a:pPr>
            <a:endParaRPr lang="en-US" sz="2000" dirty="0" smtClean="0"/>
          </a:p>
          <a:p>
            <a:pPr marL="457200" lvl="0" indent="-355600">
              <a:buFont typeface="Arial"/>
              <a:buChar char="•"/>
            </a:pPr>
            <a:endParaRPr lang="en-US" sz="2000" dirty="0" smtClean="0"/>
          </a:p>
          <a:p>
            <a:pPr marL="457200" lvl="0" indent="-355600">
              <a:buFont typeface="Arial"/>
              <a:buChar char="•"/>
            </a:pPr>
            <a:endParaRPr lang="en-US" sz="2000" dirty="0" smtClean="0"/>
          </a:p>
          <a:p>
            <a:pPr marL="457200" lvl="0" indent="-355600"/>
            <a:endParaRPr lang="en-US" sz="2000" dirty="0" smtClean="0"/>
          </a:p>
          <a:p>
            <a:pPr marL="457200" lvl="0" indent="-355600">
              <a:buFont typeface="Arial"/>
              <a:buChar char="•"/>
            </a:pPr>
            <a:r>
              <a:rPr lang="en-US" sz="2000" dirty="0" smtClean="0"/>
              <a:t>The </a:t>
            </a:r>
            <a:r>
              <a:rPr lang="en-US" sz="2000" dirty="0" smtClean="0"/>
              <a:t>mistake of letting sunk costs affect forward-looking </a:t>
            </a:r>
            <a:r>
              <a:rPr lang="en-US" sz="2000" dirty="0" smtClean="0"/>
              <a:t>decision.</a:t>
            </a:r>
            <a:endParaRPr lang="en-US" sz="2000" dirty="0" smtClean="0"/>
          </a:p>
          <a:p>
            <a:pPr marL="457200" lvl="0" indent="-355600">
              <a:buFont typeface="Arial"/>
              <a:buChar char="•"/>
            </a:pPr>
            <a:r>
              <a:rPr lang="en-US" sz="2000" dirty="0" smtClean="0"/>
              <a:t>Costs </a:t>
            </a:r>
            <a:r>
              <a:rPr lang="en-US" sz="2000" dirty="0" smtClean="0"/>
              <a:t>are lost no matter what action is chosen next. </a:t>
            </a:r>
          </a:p>
        </p:txBody>
      </p:sp>
      <p:pic>
        <p:nvPicPr>
          <p:cNvPr id="4" name="Picture 3" descr="rk0kTW9.jpg"/>
          <p:cNvPicPr>
            <a:picLocks noChangeAspect="1"/>
          </p:cNvPicPr>
          <p:nvPr/>
        </p:nvPicPr>
        <p:blipFill>
          <a:blip r:embed="rId3"/>
          <a:stretch>
            <a:fillRect/>
          </a:stretch>
        </p:blipFill>
        <p:spPr>
          <a:xfrm>
            <a:off x="0" y="1152425"/>
            <a:ext cx="9144000" cy="23661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Sunk Costs Explained </a:t>
            </a:r>
            <a:endParaRPr lang="en-US" dirty="0"/>
          </a:p>
        </p:txBody>
      </p:sp>
      <p:sp>
        <p:nvSpPr>
          <p:cNvPr id="3" name="Text Placeholder 2"/>
          <p:cNvSpPr>
            <a:spLocks noGrp="1"/>
          </p:cNvSpPr>
          <p:nvPr>
            <p:ph type="body" idx="1"/>
          </p:nvPr>
        </p:nvSpPr>
        <p:spPr/>
        <p:txBody>
          <a:bodyPr/>
          <a:lstStyle/>
          <a:p>
            <a:pPr marL="457200" lvl="0" indent="-355600">
              <a:buFont typeface="Arial"/>
              <a:buChar char="•"/>
            </a:pPr>
            <a:r>
              <a:rPr lang="en-US" sz="2000" dirty="0" smtClean="0"/>
              <a:t>I might as well go on vacation, I already bought my airline ticket.</a:t>
            </a:r>
          </a:p>
          <a:p>
            <a:pPr marL="457200" lvl="0" indent="-355600">
              <a:buFont typeface="Arial"/>
              <a:buChar char="•"/>
            </a:pPr>
            <a:r>
              <a:rPr lang="en-US" sz="2000" dirty="0" smtClean="0"/>
              <a:t>I might as well finish watching the movie, even though the first hour was dreadful. </a:t>
            </a:r>
          </a:p>
          <a:p>
            <a:pPr marL="457200" lvl="1" indent="-355600">
              <a:buFont typeface="Arial"/>
              <a:buChar char="•"/>
            </a:pPr>
            <a:endParaRPr lang="en-US" sz="1600" dirty="0" smtClean="0"/>
          </a:p>
          <a:p>
            <a:pPr marL="457200" lvl="0" indent="-355600"/>
            <a:endParaRPr lang="en-US" dirty="0" smtClean="0"/>
          </a:p>
          <a:p>
            <a:pPr marL="457200" lvl="0" indent="-355600"/>
            <a:endParaRPr lang="en-US" dirty="0" smtClean="0"/>
          </a:p>
          <a:p>
            <a:pPr lvl="0"/>
            <a:endParaRPr lang="en-US" sz="2000" dirty="0" smtClean="0"/>
          </a:p>
          <a:p>
            <a:pPr lvl="0"/>
            <a:endParaRPr lang="en-US" sz="2000" dirty="0" smtClean="0"/>
          </a:p>
          <a:p>
            <a:endParaRPr lang="en-US" dirty="0"/>
          </a:p>
        </p:txBody>
      </p:sp>
      <p:pic>
        <p:nvPicPr>
          <p:cNvPr id="4" name="Picture 3" descr="cropped-jet-setting-headerV231.jpg"/>
          <p:cNvPicPr>
            <a:picLocks noChangeAspect="1"/>
          </p:cNvPicPr>
          <p:nvPr/>
        </p:nvPicPr>
        <p:blipFill>
          <a:blip r:embed="rId2"/>
          <a:stretch>
            <a:fillRect/>
          </a:stretch>
        </p:blipFill>
        <p:spPr>
          <a:xfrm>
            <a:off x="0" y="2757311"/>
            <a:ext cx="4005503" cy="1811714"/>
          </a:xfrm>
          <a:prstGeom prst="rect">
            <a:avLst/>
          </a:prstGeom>
        </p:spPr>
      </p:pic>
      <p:pic>
        <p:nvPicPr>
          <p:cNvPr id="6" name="Picture 5" descr="18884408-People-sitting-leaning-on-arms-Watching-Boring-Movie-Stock-Photo.jpg"/>
          <p:cNvPicPr>
            <a:picLocks noChangeAspect="1"/>
          </p:cNvPicPr>
          <p:nvPr/>
        </p:nvPicPr>
        <p:blipFill>
          <a:blip r:embed="rId3"/>
          <a:stretch>
            <a:fillRect/>
          </a:stretch>
        </p:blipFill>
        <p:spPr>
          <a:xfrm>
            <a:off x="5481787" y="2324945"/>
            <a:ext cx="2355540" cy="258112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marL="2743200" lvl="0" indent="457200">
              <a:spcBef>
                <a:spcPts val="0"/>
              </a:spcBef>
              <a:buNone/>
            </a:pPr>
            <a:r>
              <a:rPr lang="en"/>
              <a:t>Problem</a:t>
            </a:r>
          </a:p>
        </p:txBody>
      </p:sp>
      <p:sp>
        <p:nvSpPr>
          <p:cNvPr id="79" name="Shape 7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b="1" u="sng" dirty="0"/>
              <a:t>Early </a:t>
            </a:r>
            <a:r>
              <a:rPr lang="en" b="1" u="sng" dirty="0" smtClean="0"/>
              <a:t>millenium</a:t>
            </a:r>
            <a:r>
              <a:rPr lang="en-US" b="1" u="sng" dirty="0" smtClean="0"/>
              <a:t> </a:t>
            </a:r>
          </a:p>
          <a:p>
            <a:pPr lvl="0">
              <a:spcBef>
                <a:spcPts val="0"/>
              </a:spcBef>
              <a:buFont typeface="Arial"/>
              <a:buChar char="•"/>
            </a:pPr>
            <a:r>
              <a:rPr lang="en-US" dirty="0" smtClean="0"/>
              <a:t> </a:t>
            </a:r>
            <a:r>
              <a:rPr lang="en-US" dirty="0" smtClean="0"/>
              <a:t>R</a:t>
            </a:r>
            <a:r>
              <a:rPr lang="en" dirty="0" smtClean="0"/>
              <a:t>eal </a:t>
            </a:r>
            <a:r>
              <a:rPr lang="en" dirty="0"/>
              <a:t>estate </a:t>
            </a:r>
            <a:r>
              <a:rPr lang="en-US" dirty="0" smtClean="0"/>
              <a:t>business </a:t>
            </a:r>
            <a:r>
              <a:rPr lang="en" dirty="0" smtClean="0"/>
              <a:t>was </a:t>
            </a:r>
            <a:r>
              <a:rPr lang="en" dirty="0"/>
              <a:t>booming</a:t>
            </a:r>
            <a:r>
              <a:rPr lang="en" dirty="0" smtClean="0"/>
              <a:t>.</a:t>
            </a:r>
            <a:endParaRPr lang="en-US" dirty="0" smtClean="0"/>
          </a:p>
          <a:p>
            <a:pPr lvl="0">
              <a:spcBef>
                <a:spcPts val="0"/>
              </a:spcBef>
              <a:buFont typeface="Arial"/>
              <a:buChar char="•"/>
            </a:pPr>
            <a:r>
              <a:rPr lang="en" dirty="0" smtClean="0"/>
              <a:t> </a:t>
            </a:r>
            <a:r>
              <a:rPr lang="en" dirty="0"/>
              <a:t>Developers buying up land for homes.</a:t>
            </a:r>
          </a:p>
          <a:p>
            <a:pPr lvl="0">
              <a:spcBef>
                <a:spcPts val="0"/>
              </a:spcBef>
              <a:buNone/>
            </a:pPr>
            <a:r>
              <a:rPr lang="en" b="1" u="sng" dirty="0" smtClean="0"/>
              <a:t>Recession</a:t>
            </a:r>
            <a:r>
              <a:rPr lang="en-US" b="1" u="sng" dirty="0" smtClean="0"/>
              <a:t> of 2008</a:t>
            </a:r>
            <a:endParaRPr lang="en-US" b="1" dirty="0" smtClean="0"/>
          </a:p>
          <a:p>
            <a:pPr lvl="0">
              <a:spcBef>
                <a:spcPts val="0"/>
              </a:spcBef>
              <a:buFont typeface="Arial"/>
              <a:buChar char="•"/>
            </a:pPr>
            <a:r>
              <a:rPr lang="en-US" dirty="0" smtClean="0"/>
              <a:t> Construction and </a:t>
            </a:r>
            <a:r>
              <a:rPr lang="en-US" dirty="0" smtClean="0"/>
              <a:t>building stopped</a:t>
            </a:r>
            <a:r>
              <a:rPr lang="en" dirty="0" smtClean="0"/>
              <a:t>. </a:t>
            </a:r>
            <a:endParaRPr lang="en-US" dirty="0" smtClean="0"/>
          </a:p>
          <a:p>
            <a:pPr lvl="0">
              <a:spcBef>
                <a:spcPts val="0"/>
              </a:spcBef>
              <a:buFont typeface="Arial"/>
              <a:buChar char="•"/>
            </a:pPr>
            <a:r>
              <a:rPr lang="en" dirty="0" smtClean="0"/>
              <a:t>Some </a:t>
            </a:r>
            <a:r>
              <a:rPr lang="en" dirty="0"/>
              <a:t>homes completed, </a:t>
            </a:r>
            <a:r>
              <a:rPr lang="en-US" dirty="0" smtClean="0"/>
              <a:t>while other were left vacant. </a:t>
            </a:r>
            <a:endParaRPr lang="en" dirty="0"/>
          </a:p>
          <a:p>
            <a:pPr lvl="0">
              <a:spcBef>
                <a:spcPts val="0"/>
              </a:spcBef>
              <a:buNone/>
            </a:pPr>
            <a:endParaRPr dirty="0"/>
          </a:p>
          <a:p>
            <a:pPr lvl="0">
              <a:spcBef>
                <a:spcPts val="0"/>
              </a:spcBef>
              <a:buNone/>
            </a:pPr>
            <a:endParaRPr dirty="0"/>
          </a:p>
          <a:p>
            <a:pPr lvl="0">
              <a:spcBef>
                <a:spcPts val="0"/>
              </a:spcBef>
              <a:buNone/>
            </a:pPr>
            <a:r>
              <a:rPr lang="en"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p:txBody>
          <a:bodyPr/>
          <a:lstStyle/>
          <a:p>
            <a:r>
              <a:rPr lang="en-US" sz="2000" dirty="0" smtClean="0"/>
              <a:t>“There are hundreds of zombie subdivisions like this one scattered across the country. They’re visible reminds of the housing boom and bust, planned and paved in the heady days where it seemed that everybody wanted a home in the suburbs, and could afford it, too. But when the economy tanked, many of the developers behind these subdivisions went belly-up, and construction stopped.” </a:t>
            </a:r>
          </a:p>
          <a:p>
            <a:r>
              <a:rPr lang="en-US" sz="2000" dirty="0" smtClean="0"/>
              <a:t>			- Alana </a:t>
            </a:r>
            <a:r>
              <a:rPr lang="en-US" sz="2000" dirty="0" err="1" smtClean="0"/>
              <a:t>Semuels</a:t>
            </a:r>
            <a:r>
              <a:rPr lang="en-US" sz="2000" dirty="0" smtClean="0"/>
              <a:t>, Staff writer at </a:t>
            </a:r>
            <a:r>
              <a:rPr lang="en-US" sz="2000" i="1" dirty="0" smtClean="0"/>
              <a:t>The Atlantic</a:t>
            </a:r>
            <a:endParaRPr lang="en-US" sz="20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				Applying Definitions</a:t>
            </a:r>
          </a:p>
        </p:txBody>
      </p:sp>
      <p:sp>
        <p:nvSpPr>
          <p:cNvPr id="85" name="Shape 8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b="1" u="sng" dirty="0"/>
              <a:t>Fixed </a:t>
            </a:r>
            <a:r>
              <a:rPr lang="en" b="1" u="sng" dirty="0" smtClean="0"/>
              <a:t>Costs</a:t>
            </a:r>
            <a:endParaRPr lang="en-US" b="1" u="sng" dirty="0" smtClean="0"/>
          </a:p>
          <a:p>
            <a:pPr lvl="0">
              <a:spcBef>
                <a:spcPts val="0"/>
              </a:spcBef>
              <a:buFont typeface="Arial"/>
              <a:buChar char="•"/>
            </a:pPr>
            <a:r>
              <a:rPr lang="en-US" dirty="0" smtClean="0"/>
              <a:t>  </a:t>
            </a:r>
            <a:r>
              <a:rPr lang="en" dirty="0" smtClean="0"/>
              <a:t>Street </a:t>
            </a:r>
            <a:r>
              <a:rPr lang="en" dirty="0"/>
              <a:t>signs, electric cables, sidewalks, paving of </a:t>
            </a:r>
            <a:r>
              <a:rPr lang="en" dirty="0" smtClean="0"/>
              <a:t>roads</a:t>
            </a:r>
            <a:r>
              <a:rPr lang="en-US" dirty="0" smtClean="0"/>
              <a:t>, lamp posts homes</a:t>
            </a:r>
          </a:p>
          <a:p>
            <a:pPr lvl="0">
              <a:spcBef>
                <a:spcPts val="0"/>
              </a:spcBef>
              <a:buFont typeface="Arial"/>
              <a:buChar char="•"/>
            </a:pPr>
            <a:r>
              <a:rPr lang="en-US" dirty="0" smtClean="0"/>
              <a:t>  Require payment </a:t>
            </a:r>
            <a:r>
              <a:rPr lang="en" dirty="0" smtClean="0"/>
              <a:t>after </a:t>
            </a:r>
            <a:r>
              <a:rPr lang="en" dirty="0"/>
              <a:t>the building and development was halted.</a:t>
            </a:r>
          </a:p>
          <a:p>
            <a:pPr lvl="0">
              <a:spcBef>
                <a:spcPts val="0"/>
              </a:spcBef>
              <a:buNone/>
            </a:pPr>
            <a:endParaRPr lang="e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Sunk Costs Applied</a:t>
            </a:r>
            <a:endParaRPr lang="en-US" dirty="0"/>
          </a:p>
        </p:txBody>
      </p:sp>
      <p:sp>
        <p:nvSpPr>
          <p:cNvPr id="3" name="Text Placeholder 2"/>
          <p:cNvSpPr>
            <a:spLocks noGrp="1"/>
          </p:cNvSpPr>
          <p:nvPr>
            <p:ph type="body" idx="1"/>
          </p:nvPr>
        </p:nvSpPr>
        <p:spPr/>
        <p:txBody>
          <a:bodyPr/>
          <a:lstStyle/>
          <a:p>
            <a:pPr lvl="0"/>
            <a:r>
              <a:rPr lang="en" b="1" u="sng" dirty="0" smtClean="0"/>
              <a:t>Sunk Costs</a:t>
            </a:r>
            <a:r>
              <a:rPr lang="en" b="1" dirty="0" smtClean="0"/>
              <a:t> </a:t>
            </a:r>
            <a:endParaRPr lang="en-US" b="1" dirty="0" smtClean="0"/>
          </a:p>
          <a:p>
            <a:pPr lvl="0">
              <a:buFont typeface="Arial"/>
              <a:buChar char="•"/>
            </a:pPr>
            <a:r>
              <a:rPr lang="en-US" b="1" dirty="0" smtClean="0"/>
              <a:t> </a:t>
            </a:r>
            <a:r>
              <a:rPr lang="en-US" dirty="0" smtClean="0"/>
              <a:t>Empty lots (public safety and maintenance)</a:t>
            </a:r>
          </a:p>
          <a:p>
            <a:pPr lvl="0">
              <a:buFont typeface="Arial"/>
              <a:buChar char="•"/>
            </a:pPr>
            <a:r>
              <a:rPr lang="en-US" dirty="0" smtClean="0"/>
              <a:t> Paved roads or installed </a:t>
            </a:r>
            <a:r>
              <a:rPr lang="en-US" dirty="0" smtClean="0"/>
              <a:t>infrastructure</a:t>
            </a:r>
          </a:p>
          <a:p>
            <a:pPr lvl="0">
              <a:buFont typeface="Arial"/>
              <a:buChar char="•"/>
            </a:pPr>
            <a:r>
              <a:rPr lang="en-US" dirty="0" smtClean="0"/>
              <a:t> “Local governments who try to stop building—even if there is little demand– can be sued for preventing development where it had once been approved.” – Writer, Alana </a:t>
            </a:r>
            <a:r>
              <a:rPr lang="en-US" dirty="0" err="1" smtClean="0"/>
              <a:t>Semuels</a:t>
            </a:r>
            <a:r>
              <a:rPr lang="en-US" dirty="0" smtClean="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260499"/>
            <a:ext cx="8520600" cy="707400"/>
          </a:xfrm>
          <a:prstGeom prst="rect">
            <a:avLst/>
          </a:prstGeom>
        </p:spPr>
        <p:txBody>
          <a:bodyPr lIns="91425" tIns="91425" rIns="91425" bIns="91425" anchor="t" anchorCtr="0">
            <a:noAutofit/>
          </a:bodyPr>
          <a:lstStyle/>
          <a:p>
            <a:pPr lvl="0">
              <a:spcBef>
                <a:spcPts val="0"/>
              </a:spcBef>
              <a:buNone/>
            </a:pPr>
            <a:r>
              <a:rPr lang="en-US" sz="3200" dirty="0" smtClean="0"/>
              <a:t>    </a:t>
            </a:r>
            <a:r>
              <a:rPr lang="en" sz="3200" dirty="0" smtClean="0"/>
              <a:t>Repurposing </a:t>
            </a:r>
            <a:r>
              <a:rPr lang="en" sz="3200" dirty="0"/>
              <a:t>the </a:t>
            </a:r>
            <a:r>
              <a:rPr lang="en" sz="3200" dirty="0" smtClean="0"/>
              <a:t>Development</a:t>
            </a:r>
            <a:r>
              <a:rPr lang="en-US" sz="3200" dirty="0" smtClean="0"/>
              <a:t> and Recovering Costs </a:t>
            </a:r>
            <a:endParaRPr lang="en" sz="3200" dirty="0"/>
          </a:p>
        </p:txBody>
      </p:sp>
      <p:sp>
        <p:nvSpPr>
          <p:cNvPr id="91" name="Shape 91"/>
          <p:cNvSpPr txBox="1">
            <a:spLocks noGrp="1"/>
          </p:cNvSpPr>
          <p:nvPr>
            <p:ph type="body" idx="1"/>
          </p:nvPr>
        </p:nvSpPr>
        <p:spPr>
          <a:xfrm>
            <a:off x="311700" y="967899"/>
            <a:ext cx="8520600" cy="3302700"/>
          </a:xfrm>
          <a:prstGeom prst="rect">
            <a:avLst/>
          </a:prstGeom>
        </p:spPr>
        <p:txBody>
          <a:bodyPr lIns="91425" tIns="91425" rIns="91425" bIns="91425" anchor="t" anchorCtr="0">
            <a:noAutofit/>
          </a:bodyPr>
          <a:lstStyle/>
          <a:p>
            <a:pPr marL="457200" lvl="0" indent="-228600" rtl="0">
              <a:spcBef>
                <a:spcPts val="0"/>
              </a:spcBef>
              <a:buFont typeface="Arial"/>
              <a:buChar char="•"/>
            </a:pPr>
            <a:r>
              <a:rPr lang="en" sz="1600" dirty="0" smtClean="0"/>
              <a:t>People </a:t>
            </a:r>
            <a:r>
              <a:rPr lang="en" sz="1600" dirty="0"/>
              <a:t>moved into unfinished homes. </a:t>
            </a:r>
          </a:p>
          <a:p>
            <a:pPr marL="457200" lvl="0" indent="-228600" rtl="0">
              <a:spcBef>
                <a:spcPts val="0"/>
              </a:spcBef>
            </a:pPr>
            <a:r>
              <a:rPr lang="en" b="1" u="sng" dirty="0"/>
              <a:t>Maricopa, Arizona</a:t>
            </a:r>
          </a:p>
          <a:p>
            <a:pPr marL="914400" lvl="1" indent="-228600" rtl="0">
              <a:spcBef>
                <a:spcPts val="0"/>
              </a:spcBef>
              <a:buFont typeface="Arial"/>
              <a:buChar char="•"/>
            </a:pPr>
            <a:r>
              <a:rPr lang="en" dirty="0"/>
              <a:t>A church was in the market for a building site with existing water and infrastructure </a:t>
            </a:r>
            <a:r>
              <a:rPr lang="en" dirty="0" smtClean="0"/>
              <a:t>services</a:t>
            </a:r>
            <a:r>
              <a:rPr lang="en-US" dirty="0" smtClean="0"/>
              <a:t>.</a:t>
            </a:r>
          </a:p>
          <a:p>
            <a:pPr marL="914400" lvl="1" indent="-228600" rtl="0">
              <a:spcBef>
                <a:spcPts val="0"/>
              </a:spcBef>
              <a:buFont typeface="Arial"/>
              <a:buChar char="•"/>
            </a:pPr>
            <a:r>
              <a:rPr lang="en" dirty="0" smtClean="0"/>
              <a:t>600 </a:t>
            </a:r>
            <a:r>
              <a:rPr lang="en" dirty="0"/>
              <a:t>residential building permits per month when the real estate market was up.</a:t>
            </a:r>
          </a:p>
          <a:p>
            <a:pPr marL="457200" lvl="0" indent="-228600" rtl="0">
              <a:spcBef>
                <a:spcPts val="0"/>
              </a:spcBef>
            </a:pPr>
            <a:r>
              <a:rPr lang="en" b="1" u="sng" dirty="0"/>
              <a:t>Teton County, Indiana</a:t>
            </a:r>
          </a:p>
          <a:p>
            <a:pPr marL="914400" lvl="1" indent="-228600" rtl="0">
              <a:spcBef>
                <a:spcPts val="0"/>
              </a:spcBef>
              <a:buFont typeface="Arial"/>
              <a:buChar char="•"/>
            </a:pPr>
            <a:r>
              <a:rPr lang="en-US" dirty="0" smtClean="0"/>
              <a:t>Converted </a:t>
            </a:r>
            <a:r>
              <a:rPr lang="en-US" dirty="0" err="1" smtClean="0"/>
              <a:t>r</a:t>
            </a:r>
            <a:r>
              <a:rPr lang="en" dirty="0" smtClean="0"/>
              <a:t>esort </a:t>
            </a:r>
            <a:r>
              <a:rPr lang="en" dirty="0"/>
              <a:t>with 350 lots to a community project with 21 </a:t>
            </a:r>
            <a:r>
              <a:rPr lang="en" dirty="0" smtClean="0"/>
              <a:t>lots</a:t>
            </a:r>
            <a:endParaRPr lang="en-US" dirty="0" smtClean="0"/>
          </a:p>
          <a:p>
            <a:pPr marL="457200" lvl="0" indent="-228600" rtl="0">
              <a:spcBef>
                <a:spcPts val="0"/>
              </a:spcBef>
            </a:pPr>
            <a:r>
              <a:rPr lang="en" b="1" u="sng" dirty="0" smtClean="0"/>
              <a:t>Ocean Shores, Washington state</a:t>
            </a:r>
          </a:p>
          <a:p>
            <a:pPr marL="914400" lvl="1" indent="-228600" rtl="0">
              <a:spcBef>
                <a:spcPts val="0"/>
              </a:spcBef>
              <a:buFont typeface="Arial"/>
              <a:buChar char="•"/>
            </a:pPr>
            <a:r>
              <a:rPr lang="en-US" dirty="0" smtClean="0"/>
              <a:t>Converted </a:t>
            </a:r>
            <a:r>
              <a:rPr lang="en" dirty="0" smtClean="0"/>
              <a:t>12 </a:t>
            </a:r>
            <a:r>
              <a:rPr lang="en" dirty="0"/>
              <a:t>4-story condos buildings (500 condo units</a:t>
            </a:r>
            <a:r>
              <a:rPr lang="en" dirty="0" smtClean="0"/>
              <a:t>)</a:t>
            </a:r>
            <a:r>
              <a:rPr lang="en-US" dirty="0" smtClean="0"/>
              <a:t> </a:t>
            </a:r>
            <a:r>
              <a:rPr lang="en-US" dirty="0" smtClean="0"/>
              <a:t> into </a:t>
            </a:r>
            <a:r>
              <a:rPr lang="en" dirty="0" smtClean="0"/>
              <a:t>300 </a:t>
            </a:r>
            <a:r>
              <a:rPr lang="en" dirty="0"/>
              <a:t>cottages (smaller single family homes)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Words>
  <Application>Microsoft Macintosh PowerPoint</Application>
  <PresentationFormat>On-screen Show (16:9)</PresentationFormat>
  <Paragraphs>58</Paragraphs>
  <Slides>10</Slides>
  <Notes>7</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10</vt:i4>
      </vt:variant>
    </vt:vector>
  </HeadingPairs>
  <TitlesOfParts>
    <vt:vector size="13" baseType="lpstr">
      <vt:lpstr>PT Sans Narrow</vt:lpstr>
      <vt:lpstr>Open Sans</vt:lpstr>
      <vt:lpstr>tropic</vt:lpstr>
      <vt:lpstr>Purpose or Repurpose:</vt:lpstr>
      <vt:lpstr>Definitions</vt:lpstr>
      <vt:lpstr>      Sunk Cost Fallacy: “I might as well…”</vt:lpstr>
      <vt:lpstr>     Sunk Costs Explained </vt:lpstr>
      <vt:lpstr>Problem</vt:lpstr>
      <vt:lpstr>   </vt:lpstr>
      <vt:lpstr>    Applying Definitions</vt:lpstr>
      <vt:lpstr>     Sunk Costs Applied</vt:lpstr>
      <vt:lpstr>    Repurposing the Development and Recovering Costs </vt:lpstr>
      <vt:lpstr>            Hard to Recover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or Repurpose:</dc:title>
  <cp:lastModifiedBy>Kathryn Bradley</cp:lastModifiedBy>
  <cp:revision>1</cp:revision>
  <dcterms:created xsi:type="dcterms:W3CDTF">2016-11-01T13:56:53Z</dcterms:created>
  <dcterms:modified xsi:type="dcterms:W3CDTF">2016-11-01T15:58:34Z</dcterms:modified>
</cp:coreProperties>
</file>