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13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45910-D474-0648-89A3-74E74131E3F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9B17-EB58-B349-BF68-5068B05F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9B17-EB58-B349-BF68-5068B05F87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2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1,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5"/>
            <a:ext cx="3313355" cy="2262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Increasing Costs of Chocolate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051394"/>
            <a:ext cx="3309803" cy="126062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By Haley Dunn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8315"/>
            <a:ext cx="7024744" cy="822192"/>
          </a:xfrm>
        </p:spPr>
        <p:txBody>
          <a:bodyPr/>
          <a:lstStyle/>
          <a:p>
            <a:r>
              <a:rPr lang="en-US" dirty="0" smtClean="0"/>
              <a:t>Summary of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57066"/>
            <a:ext cx="6777317" cy="42267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Focuses on chocolate production, specifically Hershey company</a:t>
            </a:r>
          </a:p>
          <a:p>
            <a:r>
              <a:rPr lang="en-US" dirty="0" smtClean="0"/>
              <a:t>Due to harvest issues, cost of cocoa butter has increased dramatically (+21% over last year)</a:t>
            </a:r>
          </a:p>
          <a:p>
            <a:r>
              <a:rPr lang="en-US" dirty="0" smtClean="0"/>
              <a:t>Raw sugar production levels also fallen, increasing its cost </a:t>
            </a:r>
          </a:p>
          <a:p>
            <a:r>
              <a:rPr lang="en-US" dirty="0" smtClean="0"/>
              <a:t>Both are key inputs in the manufacture of chocolate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97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51" y="754639"/>
            <a:ext cx="7870189" cy="696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this mean for Hershey?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46390"/>
            <a:ext cx="6777317" cy="4186239"/>
          </a:xfrm>
        </p:spPr>
        <p:txBody>
          <a:bodyPr>
            <a:normAutofit/>
          </a:bodyPr>
          <a:lstStyle/>
          <a:p>
            <a:r>
              <a:rPr lang="en-US" dirty="0" smtClean="0"/>
              <a:t>Because the cost of inputs rose, marginal cost, average variable cost, and average total cost for producing additional chocolate bar increase</a:t>
            </a:r>
          </a:p>
          <a:p>
            <a:r>
              <a:rPr lang="en-US" dirty="0" smtClean="0"/>
              <a:t>Interesting factors:</a:t>
            </a:r>
          </a:p>
          <a:p>
            <a:pPr lvl="1"/>
            <a:r>
              <a:rPr lang="en-US" dirty="0" smtClean="0"/>
              <a:t>Cost of inputs = small fraction of total cost of </a:t>
            </a:r>
            <a:r>
              <a:rPr lang="en-US" smtClean="0"/>
              <a:t>chocolate </a:t>
            </a:r>
            <a:r>
              <a:rPr lang="en-US" smtClean="0"/>
              <a:t>production</a:t>
            </a:r>
            <a:endParaRPr lang="en-US" dirty="0" smtClean="0"/>
          </a:p>
          <a:p>
            <a:pPr lvl="1"/>
            <a:r>
              <a:rPr lang="en-US" dirty="0" smtClean="0"/>
              <a:t>Due to changing consumer preferences for healthier snack bars, Hershey’s market is more elastic- it will absorb the increased cost instead of passing it to consumers by raising </a:t>
            </a:r>
            <a:r>
              <a:rPr lang="en-US" dirty="0" smtClean="0"/>
              <a:t>prices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9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22" y="548164"/>
            <a:ext cx="7024744" cy="775152"/>
          </a:xfrm>
        </p:spPr>
        <p:txBody>
          <a:bodyPr/>
          <a:lstStyle/>
          <a:p>
            <a:r>
              <a:rPr lang="en-US" dirty="0" smtClean="0"/>
              <a:t>Changes in Cost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844" y="1323316"/>
            <a:ext cx="6777317" cy="4195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Original cost curves (short run)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45" y="1742864"/>
            <a:ext cx="6155358" cy="46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4583"/>
            <a:ext cx="7024744" cy="691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Cost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160059"/>
            <a:ext cx="6777317" cy="515082"/>
          </a:xfrm>
        </p:spPr>
        <p:txBody>
          <a:bodyPr/>
          <a:lstStyle/>
          <a:p>
            <a:r>
              <a:rPr lang="en-US" dirty="0" smtClean="0"/>
              <a:t>New cost curves (short run)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63" y="1675141"/>
            <a:ext cx="5974062" cy="46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522696"/>
            <a:ext cx="7024744" cy="1143000"/>
          </a:xfrm>
        </p:spPr>
        <p:txBody>
          <a:bodyPr/>
          <a:lstStyle/>
          <a:p>
            <a:r>
              <a:rPr lang="en-US" dirty="0" smtClean="0"/>
              <a:t>Long-term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51630"/>
            <a:ext cx="6777317" cy="3880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Hershey could decide that this is a relatively short term trend and not cut production</a:t>
            </a:r>
          </a:p>
          <a:p>
            <a:r>
              <a:rPr lang="en-US" dirty="0" smtClean="0"/>
              <a:t>Hershey could choose to reduce costs in another section of their production, e.g. more cost-efficient transportation or marketing</a:t>
            </a:r>
          </a:p>
          <a:p>
            <a:r>
              <a:rPr lang="en-US" dirty="0" smtClean="0"/>
              <a:t>Hershey could produce less chocolate and more products that are not affected</a:t>
            </a:r>
          </a:p>
          <a:p>
            <a:r>
              <a:rPr lang="en-US" dirty="0" smtClean="0"/>
              <a:t>Hershey could increase prices anyway; perhaps loss in revenue will be less than the additional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buClrTx/>
              <a:buSzTx/>
              <a:buNone/>
            </a:pPr>
            <a:r>
              <a:rPr lang="en-US" sz="1600" baseline="30000" dirty="0" smtClean="0">
                <a:solidFill>
                  <a:srgbClr val="000000"/>
                </a:solidFill>
                <a:latin typeface="Helvetica Neue" charset="0"/>
              </a:rPr>
              <a:t>1 </a:t>
            </a:r>
            <a:r>
              <a:rPr lang="en-US" sz="1600" dirty="0" err="1" smtClean="0">
                <a:solidFill>
                  <a:srgbClr val="000000"/>
                </a:solidFill>
                <a:latin typeface="Helvetica Neue" charset="0"/>
              </a:rPr>
              <a:t>Wernau</a:t>
            </a:r>
            <a:r>
              <a:rPr lang="en-US" sz="1600" dirty="0">
                <a:solidFill>
                  <a:srgbClr val="000000"/>
                </a:solidFill>
                <a:latin typeface="Helvetica Neue" charset="0"/>
              </a:rPr>
              <a:t>, Julie. "Higher Costs Bite Chocolate Makers." </a:t>
            </a:r>
            <a:r>
              <a:rPr lang="en-US" sz="1600" i="1" dirty="0">
                <a:solidFill>
                  <a:srgbClr val="000000"/>
                </a:solidFill>
                <a:latin typeface="Helvetica Neue" charset="0"/>
              </a:rPr>
              <a:t>The Wall Street Journal</a:t>
            </a:r>
            <a:r>
              <a:rPr lang="en-US" sz="1600" dirty="0">
                <a:solidFill>
                  <a:srgbClr val="000000"/>
                </a:solidFill>
                <a:latin typeface="Helvetica Neue" charset="0"/>
              </a:rPr>
              <a:t>, July 11, 2016. Accessed October 20, 2016. http://</a:t>
            </a:r>
            <a:r>
              <a:rPr lang="en-US" sz="1600" dirty="0" err="1">
                <a:solidFill>
                  <a:srgbClr val="000000"/>
                </a:solidFill>
                <a:latin typeface="Helvetica Neue" charset="0"/>
              </a:rPr>
              <a:t>www.wsj.com</a:t>
            </a:r>
            <a:r>
              <a:rPr lang="en-US" sz="1600" dirty="0">
                <a:solidFill>
                  <a:srgbClr val="000000"/>
                </a:solidFill>
                <a:latin typeface="Helvetica Neue" charset="0"/>
              </a:rPr>
              <a:t>/articles/higher-costs-bite-chocolate-makers-1468280462.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81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339</TotalTime>
  <Words>237</Words>
  <Application>Microsoft Macintosh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Helvetica Neue</vt:lpstr>
      <vt:lpstr>Palatino Linotype</vt:lpstr>
      <vt:lpstr>Wingdings 2</vt:lpstr>
      <vt:lpstr>Austin</vt:lpstr>
      <vt:lpstr>The Increasing Costs of Chocolate Production</vt:lpstr>
      <vt:lpstr>Summary of Article</vt:lpstr>
      <vt:lpstr>What does this mean for Hershey?</vt:lpstr>
      <vt:lpstr>Changes in Cost Curves</vt:lpstr>
      <vt:lpstr>Changes in Cost Curves</vt:lpstr>
      <vt:lpstr>Long-term Options</vt:lpstr>
      <vt:lpstr>Source:</vt:lpstr>
    </vt:vector>
  </TitlesOfParts>
  <Company>Hobart and William Smith Colleges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Increasing Costs of Chocolate Production</dc:title>
  <dc:creator>Haley Dunn</dc:creator>
  <cp:lastModifiedBy>Haley Dunn</cp:lastModifiedBy>
  <cp:revision>12</cp:revision>
  <dcterms:created xsi:type="dcterms:W3CDTF">2016-10-30T19:37:56Z</dcterms:created>
  <dcterms:modified xsi:type="dcterms:W3CDTF">2016-11-01T15:00:56Z</dcterms:modified>
</cp:coreProperties>
</file>