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90"/>
  </p:normalViewPr>
  <p:slideViewPr>
    <p:cSldViewPr snapToGrid="0" snapToObjects="1">
      <p:cViewPr varScale="1">
        <p:scale>
          <a:sx n="76" d="100"/>
          <a:sy n="76" d="100"/>
        </p:scale>
        <p:origin x="216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A26E-E322-0A41-B7B5-A251905FB2BE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38DEC-5827-3048-95B5-08C22E55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9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A26E-E322-0A41-B7B5-A251905FB2BE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38DEC-5827-3048-95B5-08C22E55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A26E-E322-0A41-B7B5-A251905FB2BE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38DEC-5827-3048-95B5-08C22E55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5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A26E-E322-0A41-B7B5-A251905FB2BE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38DEC-5827-3048-95B5-08C22E55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1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A26E-E322-0A41-B7B5-A251905FB2BE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38DEC-5827-3048-95B5-08C22E55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7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A26E-E322-0A41-B7B5-A251905FB2BE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38DEC-5827-3048-95B5-08C22E55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4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A26E-E322-0A41-B7B5-A251905FB2BE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38DEC-5827-3048-95B5-08C22E55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26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A26E-E322-0A41-B7B5-A251905FB2BE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38DEC-5827-3048-95B5-08C22E55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7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A26E-E322-0A41-B7B5-A251905FB2BE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38DEC-5827-3048-95B5-08C22E55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4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A26E-E322-0A41-B7B5-A251905FB2BE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38DEC-5827-3048-95B5-08C22E55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5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A26E-E322-0A41-B7B5-A251905FB2BE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38DEC-5827-3048-95B5-08C22E55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3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0A26E-E322-0A41-B7B5-A251905FB2BE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38DEC-5827-3048-95B5-08C22E55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55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652934" y="0"/>
            <a:ext cx="3539066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522133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59200" y="1591733"/>
            <a:ext cx="4538133" cy="19182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Oil, Canada. My Home and Native Sand.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2133" y="3755497"/>
            <a:ext cx="5130801" cy="1346199"/>
          </a:xfrm>
        </p:spPr>
        <p:txBody>
          <a:bodyPr/>
          <a:lstStyle/>
          <a:p>
            <a:r>
              <a:rPr lang="en-US" dirty="0" smtClean="0"/>
              <a:t>Cost cutting in Canadian Oil Sands Industry</a:t>
            </a:r>
          </a:p>
          <a:p>
            <a:r>
              <a:rPr lang="en-US" dirty="0"/>
              <a:t> </a:t>
            </a:r>
            <a:r>
              <a:rPr lang="en-US" dirty="0" smtClean="0"/>
              <a:t>Daniel Landsman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91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 Sand Price Ceiling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Canadian Oil-Sands producers are running out of options to keep their share prices afloat as their production continues to bump up against the $50 a barrel ceiling in Canada. </a:t>
            </a:r>
          </a:p>
          <a:p>
            <a:r>
              <a:rPr lang="en-US" dirty="0" smtClean="0"/>
              <a:t>There are two concepts at play here</a:t>
            </a:r>
          </a:p>
          <a:p>
            <a:pPr lvl="1"/>
            <a:r>
              <a:rPr lang="en-US" dirty="0" smtClean="0"/>
              <a:t>Price Regulation</a:t>
            </a:r>
          </a:p>
          <a:p>
            <a:pPr lvl="1"/>
            <a:r>
              <a:rPr lang="en-US" dirty="0" smtClean="0"/>
              <a:t>Producer Behavior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47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Regulation: Floor Ceiling at $50 a barrel.  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2286000" y="1865629"/>
            <a:ext cx="5962968" cy="4213437"/>
            <a:chOff x="0" y="0"/>
            <a:chExt cx="4001135" cy="3431540"/>
          </a:xfrm>
        </p:grpSpPr>
        <p:grpSp>
          <p:nvGrpSpPr>
            <p:cNvPr id="26" name="Group 25"/>
            <p:cNvGrpSpPr/>
            <p:nvPr/>
          </p:nvGrpSpPr>
          <p:grpSpPr>
            <a:xfrm>
              <a:off x="0" y="0"/>
              <a:ext cx="4001135" cy="3431540"/>
              <a:chOff x="0" y="0"/>
              <a:chExt cx="4001135" cy="3431540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 flipH="1">
                <a:off x="457200" y="1605280"/>
                <a:ext cx="3543935" cy="50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oup 28"/>
              <p:cNvGrpSpPr/>
              <p:nvPr/>
            </p:nvGrpSpPr>
            <p:grpSpPr>
              <a:xfrm>
                <a:off x="0" y="0"/>
                <a:ext cx="4000500" cy="3431540"/>
                <a:chOff x="0" y="0"/>
                <a:chExt cx="4000500" cy="3431540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457200" y="111760"/>
                  <a:ext cx="635" cy="286004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457200" y="2976880"/>
                  <a:ext cx="3200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457200" y="457200"/>
                  <a:ext cx="2628900" cy="22860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flipV="1">
                  <a:off x="457200" y="690880"/>
                  <a:ext cx="2400300" cy="18288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457200" y="1940560"/>
                  <a:ext cx="3543300" cy="0"/>
                </a:xfrm>
                <a:prstGeom prst="line">
                  <a:avLst/>
                </a:prstGeom>
                <a:ln cmpd="dbl">
                  <a:solidFill>
                    <a:srgbClr val="00B05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Oval 37"/>
                <p:cNvSpPr/>
                <p:nvPr/>
              </p:nvSpPr>
              <p:spPr>
                <a:xfrm flipH="1" flipV="1">
                  <a:off x="2164080" y="1940560"/>
                  <a:ext cx="45085" cy="4508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1706880" y="1554480"/>
                  <a:ext cx="45085" cy="4508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Text Box 12"/>
                <p:cNvSpPr txBox="1"/>
                <p:nvPr/>
              </p:nvSpPr>
              <p:spPr>
                <a:xfrm>
                  <a:off x="0" y="0"/>
                  <a:ext cx="342900" cy="3429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ea typeface="DengXian" charset="-122"/>
                      <a:cs typeface="Arial" charset="0"/>
                    </a:rPr>
                    <a:t>P</a:t>
                  </a:r>
                </a:p>
              </p:txBody>
            </p:sp>
            <p:sp>
              <p:nvSpPr>
                <p:cNvPr id="41" name="Text Box 13"/>
                <p:cNvSpPr txBox="1"/>
                <p:nvPr/>
              </p:nvSpPr>
              <p:spPr>
                <a:xfrm>
                  <a:off x="3312160" y="3088640"/>
                  <a:ext cx="574675" cy="3429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ea typeface="DengXian" charset="-122"/>
                      <a:cs typeface="Arial" charset="0"/>
                    </a:rPr>
                    <a:t>Q</a:t>
                  </a:r>
                </a:p>
              </p:txBody>
            </p:sp>
          </p:grpSp>
          <p:cxnSp>
            <p:nvCxnSpPr>
              <p:cNvPr id="30" name="Straight Connector 29"/>
              <p:cNvCxnSpPr/>
              <p:nvPr/>
            </p:nvCxnSpPr>
            <p:spPr>
              <a:xfrm>
                <a:off x="1259840" y="345440"/>
                <a:ext cx="1905" cy="26238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457200" y="1148080"/>
                <a:ext cx="3543935" cy="25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Rectangle 31"/>
              <p:cNvSpPr/>
              <p:nvPr/>
            </p:nvSpPr>
            <p:spPr>
              <a:xfrm>
                <a:off x="457200" y="1605280"/>
                <a:ext cx="800100" cy="3429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27" name="Freeform 26"/>
            <p:cNvSpPr/>
            <p:nvPr/>
          </p:nvSpPr>
          <p:spPr>
            <a:xfrm>
              <a:off x="1280160" y="1605280"/>
              <a:ext cx="396240" cy="304800"/>
            </a:xfrm>
            <a:custGeom>
              <a:avLst/>
              <a:gdLst>
                <a:gd name="connsiteX0" fmla="*/ 0 w 396240"/>
                <a:gd name="connsiteY0" fmla="*/ 304800 h 304800"/>
                <a:gd name="connsiteX1" fmla="*/ 0 w 396240"/>
                <a:gd name="connsiteY1" fmla="*/ 304800 h 304800"/>
                <a:gd name="connsiteX2" fmla="*/ 0 w 396240"/>
                <a:gd name="connsiteY2" fmla="*/ 20320 h 304800"/>
                <a:gd name="connsiteX3" fmla="*/ 396240 w 396240"/>
                <a:gd name="connsiteY3" fmla="*/ 0 h 304800"/>
                <a:gd name="connsiteX4" fmla="*/ 0 w 396240"/>
                <a:gd name="connsiteY4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6240" h="304800">
                  <a:moveTo>
                    <a:pt x="0" y="304800"/>
                  </a:moveTo>
                  <a:lnTo>
                    <a:pt x="0" y="304800"/>
                  </a:lnTo>
                  <a:lnTo>
                    <a:pt x="0" y="20320"/>
                  </a:lnTo>
                  <a:lnTo>
                    <a:pt x="396240" y="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785380" y="3691467"/>
            <a:ext cx="1127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 smtClean="0"/>
              <a:t>old</a:t>
            </a:r>
            <a:endParaRPr lang="en-US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2025716" y="4091370"/>
            <a:ext cx="815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baseline="-25000" dirty="0" err="1" smtClean="0"/>
              <a:t>new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881550" y="5677646"/>
            <a:ext cx="624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Q</a:t>
            </a:r>
            <a:r>
              <a:rPr lang="en-US" baseline="-25000" smtClean="0"/>
              <a:t>new</a:t>
            </a:r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4829796" y="2286661"/>
            <a:ext cx="33595" cy="3234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628222" y="5660335"/>
            <a:ext cx="596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</a:t>
            </a:r>
            <a:r>
              <a:rPr lang="en-US" baseline="-25000" dirty="0" err="1" smtClean="0"/>
              <a:t>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64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The firm needs to minimize both Capital (garbage truck rentals, road maintenance) and Labor to minimize cost for new production quantity in the long run</a:t>
            </a:r>
            <a:r>
              <a:rPr lang="en-US" dirty="0" smtClean="0"/>
              <a:t>.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065867" y="1913467"/>
            <a:ext cx="6417733" cy="4216400"/>
            <a:chOff x="0" y="0"/>
            <a:chExt cx="2858135" cy="26289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0" y="0"/>
              <a:ext cx="0" cy="26289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 flipV="1">
              <a:off x="0" y="2621280"/>
              <a:ext cx="2858135" cy="50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0" y="568960"/>
              <a:ext cx="1943100" cy="2057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urved Connector 7"/>
            <p:cNvCxnSpPr/>
            <p:nvPr/>
          </p:nvCxnSpPr>
          <p:spPr>
            <a:xfrm>
              <a:off x="1026160" y="802640"/>
              <a:ext cx="930910" cy="1033780"/>
            </a:xfrm>
            <a:prstGeom prst="curvedConnector3">
              <a:avLst>
                <a:gd name="adj1" fmla="val -2555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urved Connector 8"/>
            <p:cNvCxnSpPr/>
            <p:nvPr/>
          </p:nvCxnSpPr>
          <p:spPr>
            <a:xfrm>
              <a:off x="467360" y="1706880"/>
              <a:ext cx="456565" cy="462280"/>
            </a:xfrm>
            <a:prstGeom prst="curvedConnector3">
              <a:avLst>
                <a:gd name="adj1" fmla="val -27778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595120"/>
              <a:ext cx="914400" cy="10287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6637867" y="4707467"/>
            <a:ext cx="120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</a:t>
            </a:r>
            <a:r>
              <a:rPr lang="en-US" baseline="-25000" dirty="0" err="1" smtClean="0"/>
              <a:t>old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01067" y="5334000"/>
            <a:ext cx="880533" cy="372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</a:t>
            </a:r>
            <a:r>
              <a:rPr lang="en-US" baseline="-25000" dirty="0" err="1" smtClean="0"/>
              <a:t>new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26933" y="6248400"/>
            <a:ext cx="104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</a:t>
            </a:r>
            <a:r>
              <a:rPr lang="en-US" baseline="-25000" dirty="0" err="1" smtClean="0"/>
              <a:t>new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0" y="624318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</a:t>
            </a:r>
            <a:r>
              <a:rPr lang="en-US" baseline="-25000" smtClean="0"/>
              <a:t>old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86933" y="1913467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009467" y="6243180"/>
            <a:ext cx="694266" cy="374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06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118</Words>
  <Application>Microsoft Macintosh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DengXian</vt:lpstr>
      <vt:lpstr>Arial</vt:lpstr>
      <vt:lpstr>Office Theme</vt:lpstr>
      <vt:lpstr>Oil, Canada. My Home and Native Sand.</vt:lpstr>
      <vt:lpstr>Oil Sand Price Ceiling </vt:lpstr>
      <vt:lpstr>Price Regulation: Floor Ceiling at $50 a barrel.  </vt:lpstr>
      <vt:lpstr>The firm needs to minimize both Capital (garbage truck rentals, road maintenance) and Labor to minimize cost for new production quantity in the long run. 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Oil, Canada. My Home and Native Sand.</dc:title>
  <dc:creator>Landsman, Daniel Edward</dc:creator>
  <cp:lastModifiedBy>Landsman, Daniel Edward</cp:lastModifiedBy>
  <cp:revision>8</cp:revision>
  <dcterms:created xsi:type="dcterms:W3CDTF">2016-10-17T22:42:41Z</dcterms:created>
  <dcterms:modified xsi:type="dcterms:W3CDTF">2016-10-18T03:03:17Z</dcterms:modified>
</cp:coreProperties>
</file>