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1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90" d="100"/>
          <a:sy n="90" d="100"/>
        </p:scale>
        <p:origin x="-108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BF6D1-4E14-4F35-8E31-CECFE5E23A8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FB40A-9A63-487F-9B5C-5AC2D766E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4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B40A-9A63-487F-9B5C-5AC2D766EE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3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B40A-9A63-487F-9B5C-5AC2D766EE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69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With a decrease in the price of the iPad, a consumer’s budget</a:t>
            </a:r>
            <a:r>
              <a:rPr lang="en-US" baseline="0" dirty="0" smtClean="0"/>
              <a:t> constraint will move outward, thus allowing them to access a high indifference curve (a higher utility)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B40A-9A63-487F-9B5C-5AC2D766EE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1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With a decrease in the price of the iPad, a consumer’s budget</a:t>
            </a:r>
            <a:r>
              <a:rPr lang="en-US" baseline="0" dirty="0" smtClean="0"/>
              <a:t> constraint will move outward, thus allowing them to access a high indifference curve (a higher utility)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B40A-9A63-487F-9B5C-5AC2D766EE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1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310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2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8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3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1486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5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8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1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9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36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Ripped From the </a:t>
            </a:r>
            <a:r>
              <a:rPr lang="en-US" sz="4800" b="1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Headlines</a:t>
            </a:r>
            <a:r>
              <a:rPr lang="en-US" sz="4800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en-US" sz="4400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“The $1,000 date night: Has D.C.’s tasting-menu culture hit a tipping point?”</a:t>
            </a:r>
            <a:br>
              <a:rPr lang="en-US" sz="4400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en-US" sz="4000" i="1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Washington Post</a:t>
            </a:r>
            <a:r>
              <a:rPr lang="en-US" sz="4000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, September 16</a:t>
            </a:r>
            <a:r>
              <a:rPr lang="en-US" sz="4000" baseline="30000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th</a:t>
            </a:r>
            <a:r>
              <a:rPr lang="en-US" sz="4000" dirty="0" smtClean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, 2016</a:t>
            </a:r>
            <a:endParaRPr lang="en-US" sz="4400" dirty="0">
              <a:latin typeface="+mn-lt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Jocelyn Ulrich</a:t>
            </a:r>
            <a:endParaRPr lang="en-US" dirty="0" smtClean="0">
              <a:solidFill>
                <a:schemeClr val="tx1"/>
              </a:solidFill>
              <a:latin typeface="+mn-lt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October 4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, 2016</a:t>
            </a:r>
            <a:endParaRPr lang="en-US" dirty="0">
              <a:solidFill>
                <a:schemeClr val="tx1"/>
              </a:solidFill>
              <a:latin typeface="+mn-lt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n-lt"/>
                <a:cs typeface="Times New Roman" panose="02020603050405020304" pitchFamily="18" charset="0"/>
              </a:rPr>
              <a:t>Article Overview </a:t>
            </a:r>
            <a:endParaRPr lang="en-US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76284"/>
            <a:ext cx="10058400" cy="407055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Times New Roman" panose="02020603050405020304" pitchFamily="18" charset="0"/>
              </a:rPr>
              <a:t> </a:t>
            </a:r>
            <a:r>
              <a:rPr lang="en-US" sz="3200" dirty="0">
                <a:cs typeface="Times New Roman" panose="02020603050405020304" pitchFamily="18" charset="0"/>
              </a:rPr>
              <a:t>Many new “special-occasion” restaurants in DC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Times New Roman" panose="02020603050405020304" pitchFamily="18" charset="0"/>
              </a:rPr>
              <a:t>Tasting </a:t>
            </a:r>
            <a:r>
              <a:rPr lang="en-US" sz="2800" dirty="0">
                <a:cs typeface="Times New Roman" panose="02020603050405020304" pitchFamily="18" charset="0"/>
              </a:rPr>
              <a:t>menus ranging $109 - $375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Times New Roman" panose="02020603050405020304" pitchFamily="18" charset="0"/>
              </a:rPr>
              <a:t> Chef Kwame </a:t>
            </a:r>
            <a:r>
              <a:rPr lang="en-US" sz="3200" dirty="0" err="1" smtClean="0">
                <a:cs typeface="Times New Roman" panose="02020603050405020304" pitchFamily="18" charset="0"/>
              </a:rPr>
              <a:t>Onwuachi</a:t>
            </a:r>
            <a:r>
              <a:rPr lang="en-US" sz="3200" dirty="0" smtClean="0">
                <a:cs typeface="Times New Roman" panose="02020603050405020304" pitchFamily="18" charset="0"/>
              </a:rPr>
              <a:t>, Shaw Bijou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Times New Roman" panose="02020603050405020304" pitchFamily="18" charset="0"/>
              </a:rPr>
              <a:t>Tasting menu = $185/person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Times New Roman" panose="02020603050405020304" pitchFamily="18" charset="0"/>
              </a:rPr>
              <a:t>Tasting menu plus beverage pairing, tax, and service fee = </a:t>
            </a:r>
            <a:r>
              <a:rPr lang="en-US" sz="2800" b="1" dirty="0" smtClean="0">
                <a:cs typeface="Times New Roman" panose="02020603050405020304" pitchFamily="18" charset="0"/>
              </a:rPr>
              <a:t>$481/person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Times New Roman" panose="02020603050405020304" pitchFamily="18" charset="0"/>
              </a:rPr>
              <a:t>Vicious social media reaction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Times New Roman" panose="02020603050405020304" pitchFamily="18" charset="0"/>
              </a:rPr>
              <a:t>“There is definitely an audience for these expensive restaurants. It just might not be you.”</a:t>
            </a:r>
            <a:endParaRPr lang="en-US" sz="2800" dirty="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3879145" y="3156009"/>
            <a:ext cx="3769835" cy="2210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031" y="154047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lt"/>
                <a:cs typeface="Times New Roman" panose="02020603050405020304" pitchFamily="18" charset="0"/>
              </a:rPr>
              <a:t>Consumer demand for $$$ tasting menus</a:t>
            </a:r>
            <a:endParaRPr lang="en-US" sz="40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34770" y="1965278"/>
            <a:ext cx="13648" cy="3575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35870" y="5540991"/>
            <a:ext cx="47362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066908" y="3240666"/>
            <a:ext cx="172872" cy="159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71844" y="1965278"/>
            <a:ext cx="67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0800000" flipV="1">
            <a:off x="7661012" y="5593116"/>
            <a:ext cx="114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cxnSp>
        <p:nvCxnSpPr>
          <p:cNvPr id="20" name="Straight Connector 19"/>
          <p:cNvCxnSpPr>
            <a:endCxn id="13" idx="2"/>
          </p:cNvCxnSpPr>
          <p:nvPr/>
        </p:nvCxnSpPr>
        <p:spPr>
          <a:xfrm>
            <a:off x="3535870" y="3320278"/>
            <a:ext cx="531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03079" y="3119913"/>
            <a:ext cx="67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$481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81274" y="2707105"/>
            <a:ext cx="314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the upper limit of the demand curve? Time will tell…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n-lt"/>
                <a:cs typeface="Times New Roman" panose="02020603050405020304" pitchFamily="18" charset="0"/>
              </a:rPr>
              <a:t>Feasibility of Shaw Bijou for Jocelyn</a:t>
            </a:r>
            <a:endParaRPr lang="en-US" sz="4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48418" y="1932301"/>
            <a:ext cx="13648" cy="3575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58220" y="5506485"/>
            <a:ext cx="47357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473912" y="3857876"/>
            <a:ext cx="172872" cy="159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6743" y="5426873"/>
            <a:ext cx="172872" cy="15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2" idx="3"/>
            <a:endCxn id="9" idx="0"/>
          </p:cNvCxnSpPr>
          <p:nvPr/>
        </p:nvCxnSpPr>
        <p:spPr>
          <a:xfrm>
            <a:off x="3548418" y="3894649"/>
            <a:ext cx="864761" cy="1532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97890" y="3709983"/>
            <a:ext cx="125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/ P</a:t>
            </a:r>
            <a:r>
              <a:rPr lang="en-US" baseline="-25000" dirty="0" smtClean="0"/>
              <a:t>y</a:t>
            </a:r>
            <a:r>
              <a:rPr lang="en-US" dirty="0" smtClean="0"/>
              <a:t> = 4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3741566" y="5610161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I/</a:t>
            </a:r>
            <a:r>
              <a:rPr lang="en-US" dirty="0" err="1" smtClean="0"/>
              <a:t>P</a:t>
            </a:r>
            <a:r>
              <a:rPr lang="en-US" sz="1000" dirty="0" err="1" smtClean="0"/>
              <a:t>x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58035" y="1812015"/>
            <a:ext cx="1503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 dining restaurants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07979" y="5658190"/>
            <a:ext cx="276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Tasting menu restaurants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71083" y="1824697"/>
            <a:ext cx="3239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Income = 200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FD</a:t>
            </a:r>
            <a:r>
              <a:rPr lang="en-US" dirty="0" smtClean="0"/>
              <a:t> = 25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TM</a:t>
            </a:r>
            <a:r>
              <a:rPr lang="en-US" dirty="0" smtClean="0"/>
              <a:t> = 200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64118" y="3853024"/>
            <a:ext cx="115216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Infeasible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97890" y="4552809"/>
            <a:ext cx="115216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Feasible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16" idx="3"/>
          </p:cNvCxnSpPr>
          <p:nvPr/>
        </p:nvCxnSpPr>
        <p:spPr>
          <a:xfrm>
            <a:off x="3450052" y="4737475"/>
            <a:ext cx="291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3614" y="3841987"/>
            <a:ext cx="2626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Shaw Bijou for Jocelyn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n-lt"/>
                <a:cs typeface="Times New Roman" panose="02020603050405020304" pitchFamily="18" charset="0"/>
              </a:rPr>
              <a:t>Feasibility of Shaw Bijou for Jocelyn with </a:t>
            </a:r>
            <a:r>
              <a:rPr lang="en-US" sz="4000" smtClean="0">
                <a:latin typeface="+mn-lt"/>
                <a:cs typeface="Times New Roman" panose="02020603050405020304" pitchFamily="18" charset="0"/>
              </a:rPr>
              <a:t>a raise</a:t>
            </a:r>
            <a:endParaRPr lang="en-US" sz="4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48418" y="1932301"/>
            <a:ext cx="13648" cy="3575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58220" y="5506485"/>
            <a:ext cx="47357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473912" y="3857876"/>
            <a:ext cx="172872" cy="159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6743" y="5426873"/>
            <a:ext cx="172872" cy="15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2" idx="3"/>
            <a:endCxn id="9" idx="0"/>
          </p:cNvCxnSpPr>
          <p:nvPr/>
        </p:nvCxnSpPr>
        <p:spPr>
          <a:xfrm>
            <a:off x="3560142" y="3962854"/>
            <a:ext cx="853037" cy="14640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34855" y="3778188"/>
            <a:ext cx="112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/ P</a:t>
            </a:r>
            <a:r>
              <a:rPr lang="en-US" baseline="-25000" dirty="0" smtClean="0"/>
              <a:t>y</a:t>
            </a:r>
            <a:r>
              <a:rPr lang="en-US" dirty="0" smtClean="0"/>
              <a:t> = 4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3741566" y="5610161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I/</a:t>
            </a:r>
            <a:r>
              <a:rPr lang="en-US" dirty="0" err="1" smtClean="0"/>
              <a:t>P</a:t>
            </a:r>
            <a:r>
              <a:rPr lang="en-US" sz="1000" dirty="0" err="1" smtClean="0"/>
              <a:t>x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1133" y="1892027"/>
            <a:ext cx="1503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 dining restaurants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72493" y="5606331"/>
            <a:ext cx="276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Tasting Menu Restaurants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26107" y="1834317"/>
            <a:ext cx="1569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Income = 200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FD</a:t>
            </a:r>
            <a:r>
              <a:rPr lang="en-US" dirty="0" smtClean="0"/>
              <a:t> = 25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TM</a:t>
            </a:r>
            <a:r>
              <a:rPr lang="en-US" dirty="0" smtClean="0"/>
              <a:t> = 200</a:t>
            </a:r>
          </a:p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569944" y="2030819"/>
            <a:ext cx="2301580" cy="3475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24893" y="3778188"/>
            <a:ext cx="249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budget constraint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263116" y="4147520"/>
            <a:ext cx="808075" cy="318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35564" y="1821429"/>
            <a:ext cx="2263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Income</a:t>
            </a:r>
            <a:r>
              <a:rPr lang="en-US" baseline="-25000" dirty="0" smtClean="0"/>
              <a:t>NEW</a:t>
            </a:r>
            <a:r>
              <a:rPr lang="en-US" dirty="0" smtClean="0"/>
              <a:t> = 500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FD</a:t>
            </a:r>
            <a:r>
              <a:rPr lang="en-US" dirty="0" smtClean="0"/>
              <a:t> = 25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TM</a:t>
            </a:r>
            <a:r>
              <a:rPr lang="en-US" dirty="0" smtClean="0"/>
              <a:t> = 200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61373" y="1892027"/>
            <a:ext cx="1125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/ P</a:t>
            </a:r>
            <a:r>
              <a:rPr lang="en-US" baseline="-25000" dirty="0" smtClean="0"/>
              <a:t>y</a:t>
            </a:r>
            <a:r>
              <a:rPr lang="en-US" dirty="0" smtClean="0"/>
              <a:t> </a:t>
            </a:r>
          </a:p>
          <a:p>
            <a:r>
              <a:rPr lang="en-US" dirty="0" smtClean="0"/>
              <a:t>= 20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>
          <a:xfrm>
            <a:off x="5354387" y="5610335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I/</a:t>
            </a:r>
            <a:r>
              <a:rPr lang="en-US" dirty="0" err="1" smtClean="0"/>
              <a:t>P</a:t>
            </a:r>
            <a:r>
              <a:rPr lang="en-US" sz="1000" dirty="0" err="1" smtClean="0"/>
              <a:t>x</a:t>
            </a:r>
            <a:r>
              <a:rPr lang="en-US" dirty="0" smtClean="0"/>
              <a:t> = 2.5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20088" y="4670709"/>
            <a:ext cx="2230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– 1 time at Shaw Bijou!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7" idx="3"/>
          </p:cNvCxnSpPr>
          <p:nvPr/>
        </p:nvCxnSpPr>
        <p:spPr>
          <a:xfrm flipH="1">
            <a:off x="6374218" y="5259584"/>
            <a:ext cx="1362334" cy="535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0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230</TotalTime>
  <Words>265</Words>
  <Application>Microsoft Office PowerPoint</Application>
  <PresentationFormat>Widescreen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Batang</vt:lpstr>
      <vt:lpstr>Arial</vt:lpstr>
      <vt:lpstr>Calibri</vt:lpstr>
      <vt:lpstr>Calibri Light</vt:lpstr>
      <vt:lpstr>Times New Roman</vt:lpstr>
      <vt:lpstr>Retrospect</vt:lpstr>
      <vt:lpstr>Ripped From the Headlines “The $1,000 date night: Has D.C.’s tasting-menu culture hit a tipping point?” Washington Post, September 16th, 2016</vt:lpstr>
      <vt:lpstr>Article Overview </vt:lpstr>
      <vt:lpstr>Consumer demand for $$$ tasting menus</vt:lpstr>
      <vt:lpstr>Feasibility of Shaw Bijou for Jocelyn</vt:lpstr>
      <vt:lpstr>Feasibility of Shaw Bijou for Jocelyn with a raise</vt:lpstr>
    </vt:vector>
  </TitlesOfParts>
  <Company>Booz Allen Hamilton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Ripped From the Headlines</dc:title>
  <dc:creator>Ferrari, Hope [USA]</dc:creator>
  <cp:lastModifiedBy>Jocelyn Ulrich</cp:lastModifiedBy>
  <cp:revision>23</cp:revision>
  <dcterms:created xsi:type="dcterms:W3CDTF">2016-09-26T14:54:24Z</dcterms:created>
  <dcterms:modified xsi:type="dcterms:W3CDTF">2016-10-04T03:11:50Z</dcterms:modified>
</cp:coreProperties>
</file>