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69" r:id="rId5"/>
    <p:sldMasterId id="2147483682" r:id="rId6"/>
  </p:sldMasterIdLst>
  <p:notesMasterIdLst>
    <p:notesMasterId r:id="rId11"/>
  </p:notesMasterIdLst>
  <p:sldIdLst>
    <p:sldId id="273" r:id="rId7"/>
    <p:sldId id="272" r:id="rId8"/>
    <p:sldId id="275" r:id="rId9"/>
    <p:sldId id="274" r:id="rId10"/>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partment of Veterans Affairs" initials="DoV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59" autoAdjust="0"/>
    <p:restoredTop sz="93461" autoAdjust="0"/>
  </p:normalViewPr>
  <p:slideViewPr>
    <p:cSldViewPr>
      <p:cViewPr>
        <p:scale>
          <a:sx n="100" d="100"/>
          <a:sy n="100" d="100"/>
        </p:scale>
        <p:origin x="-2016" y="-46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527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4.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70939" y="0"/>
            <a:ext cx="3037840" cy="461804"/>
          </a:xfrm>
          <a:prstGeom prst="rect">
            <a:avLst/>
          </a:prstGeom>
        </p:spPr>
        <p:txBody>
          <a:bodyPr vert="horz" lIns="92492" tIns="46246" rIns="92492" bIns="46246" rtlCol="0"/>
          <a:lstStyle>
            <a:lvl1pPr algn="r">
              <a:defRPr sz="1200"/>
            </a:lvl1pPr>
          </a:lstStyle>
          <a:p>
            <a:fld id="{87287848-F9D9-46BE-BD5D-E70E9AABB212}" type="datetimeFigureOut">
              <a:rPr lang="en-US" smtClean="0"/>
              <a:t>10/01/2016</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701041" y="4387136"/>
            <a:ext cx="5608320" cy="4156234"/>
          </a:xfrm>
          <a:prstGeom prst="rect">
            <a:avLst/>
          </a:prstGeom>
        </p:spPr>
        <p:txBody>
          <a:bodyPr vert="horz" lIns="92492" tIns="46246" rIns="92492" bIns="462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37840" cy="461804"/>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772668"/>
            <a:ext cx="3037840" cy="461804"/>
          </a:xfrm>
          <a:prstGeom prst="rect">
            <a:avLst/>
          </a:prstGeom>
        </p:spPr>
        <p:txBody>
          <a:bodyPr vert="horz" lIns="92492" tIns="46246" rIns="92492" bIns="46246" rtlCol="0" anchor="b"/>
          <a:lstStyle>
            <a:lvl1pPr algn="r">
              <a:defRPr sz="1200"/>
            </a:lvl1pPr>
          </a:lstStyle>
          <a:p>
            <a:fld id="{15A5B108-E9A0-4D45-A62A-BC11DA010060}" type="slidenum">
              <a:rPr lang="en-US" smtClean="0"/>
              <a:t>‹#›</a:t>
            </a:fld>
            <a:endParaRPr lang="en-US"/>
          </a:p>
        </p:txBody>
      </p:sp>
    </p:spTree>
    <p:extLst>
      <p:ext uri="{BB962C8B-B14F-4D97-AF65-F5344CB8AC3E}">
        <p14:creationId xmlns:p14="http://schemas.microsoft.com/office/powerpoint/2010/main" val="10965618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hyperlink" Target="http://www.section508.va.gov/support/tutorials/powerpoint/index.asp" TargetMode="External"/><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hyperlink" Target="http://www.section508.va.gov/support/tutorials/powerpoint/index.asp" TargetMode="External"/><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hyperlink" Target="http://www.section508.va.gov/support/tutorials/powerpoint/index.asp" TargetMode="External"/><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7" name="Slide Number Placeholder 5"/>
          <p:cNvSpPr txBox="1">
            <a:spLocks/>
          </p:cNvSpPr>
          <p:nvPr userDrawn="1"/>
        </p:nvSpPr>
        <p:spPr>
          <a:xfrm>
            <a:off x="6937830" y="6400138"/>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983F1FA-211D-3044-9E35-958DFBC26156}"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6432233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pic>
        <p:nvPicPr>
          <p:cNvPr id="2" name="Picture 1" title="I CARE LOGO"/>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241891" y="152401"/>
            <a:ext cx="648010" cy="495963"/>
          </a:xfrm>
          <a:prstGeom prst="rect">
            <a:avLst/>
          </a:prstGeom>
        </p:spPr>
      </p:pic>
      <p:sp>
        <p:nvSpPr>
          <p:cNvPr id="7" name="Title 1"/>
          <p:cNvSpPr>
            <a:spLocks noGrp="1"/>
          </p:cNvSpPr>
          <p:nvPr>
            <p:ph type="title" hasCustomPrompt="1"/>
          </p:nvPr>
        </p:nvSpPr>
        <p:spPr>
          <a:xfrm>
            <a:off x="1219200" y="2743200"/>
            <a:ext cx="6705600" cy="1143000"/>
          </a:xfrm>
          <a:prstGeom prst="rect">
            <a:avLst/>
          </a:prstGeom>
          <a:solidFill>
            <a:schemeClr val="bg1"/>
          </a:solidFill>
          <a:ln w="0">
            <a:solidFill>
              <a:srgbClr val="FFFFFF"/>
            </a:solidFill>
          </a:ln>
        </p:spPr>
        <p:txBody>
          <a:bodyPr>
            <a:normAutofit/>
          </a:bodyPr>
          <a:lstStyle>
            <a:lvl1pPr algn="ctr">
              <a:defRPr sz="2400" b="1" i="0" cap="all" baseline="0">
                <a:solidFill>
                  <a:schemeClr val="bg1">
                    <a:lumMod val="65000"/>
                  </a:schemeClr>
                </a:solidFill>
                <a:latin typeface="Georgia"/>
                <a:cs typeface="Georgia"/>
              </a:defRPr>
            </a:lvl1pPr>
          </a:lstStyle>
          <a:p>
            <a:r>
              <a:rPr lang="en-US" dirty="0" smtClean="0"/>
              <a:t>Click to edit Secondary</a:t>
            </a:r>
            <a:br>
              <a:rPr lang="en-US" dirty="0" smtClean="0"/>
            </a:br>
            <a:r>
              <a:rPr lang="en-US" dirty="0" smtClean="0"/>
              <a:t>Title Page</a:t>
            </a:r>
            <a:endParaRPr lang="en-US" dirty="0"/>
          </a:p>
        </p:txBody>
      </p:sp>
      <p:sp>
        <p:nvSpPr>
          <p:cNvPr id="11" name="TextBox 10"/>
          <p:cNvSpPr txBox="1"/>
          <p:nvPr userDrawn="1"/>
        </p:nvSpPr>
        <p:spPr>
          <a:xfrm>
            <a:off x="914400" y="317212"/>
            <a:ext cx="6705600" cy="292388"/>
          </a:xfrm>
          <a:prstGeom prst="rect">
            <a:avLst/>
          </a:prstGeom>
          <a:noFill/>
        </p:spPr>
        <p:txBody>
          <a:bodyPr wrap="square" rtlCol="0">
            <a:spAutoFit/>
          </a:bodyPr>
          <a:lstStyle/>
          <a:p>
            <a:pPr defTabSz="457200"/>
            <a:r>
              <a:rPr lang="en-US" sz="1300" cap="all" dirty="0">
                <a:solidFill>
                  <a:prstClr val="white"/>
                </a:solidFill>
                <a:latin typeface="Georgia"/>
                <a:cs typeface="Georgia"/>
              </a:rPr>
              <a:t>CLICK HERE TO EDIT DOCUMENT TITLE HEADER INFORMATION</a:t>
            </a:r>
          </a:p>
        </p:txBody>
      </p:sp>
    </p:spTree>
    <p:extLst>
      <p:ext uri="{BB962C8B-B14F-4D97-AF65-F5344CB8AC3E}">
        <p14:creationId xmlns:p14="http://schemas.microsoft.com/office/powerpoint/2010/main" val="1079658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pic>
        <p:nvPicPr>
          <p:cNvPr id="8" name="Picture 7" title="I CARE LOGO"/>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241891" y="152401"/>
            <a:ext cx="648010" cy="495963"/>
          </a:xfrm>
          <a:prstGeom prst="rect">
            <a:avLst/>
          </a:prstGeom>
        </p:spPr>
      </p:pic>
      <p:sp>
        <p:nvSpPr>
          <p:cNvPr id="12" name="Content Placeholder 2"/>
          <p:cNvSpPr>
            <a:spLocks noGrp="1"/>
          </p:cNvSpPr>
          <p:nvPr>
            <p:ph idx="1" hasCustomPrompt="1"/>
          </p:nvPr>
        </p:nvSpPr>
        <p:spPr>
          <a:xfrm>
            <a:off x="914400" y="2133600"/>
            <a:ext cx="7467600" cy="3581401"/>
          </a:xfrm>
          <a:prstGeom prst="rect">
            <a:avLst/>
          </a:prstGeom>
          <a:ln>
            <a:solidFill>
              <a:schemeClr val="bg1"/>
            </a:solidFill>
          </a:ln>
        </p:spPr>
        <p:txBody>
          <a:bodyPr/>
          <a:lstStyle>
            <a:lvl1pPr marL="27432" indent="0" algn="l">
              <a:buFont typeface="+mj-lt"/>
              <a:buAutoNum type="romanUcPeriod"/>
              <a:defRPr sz="1800" b="0">
                <a:solidFill>
                  <a:schemeClr val="bg1">
                    <a:lumMod val="50000"/>
                  </a:schemeClr>
                </a:solidFill>
                <a:latin typeface="Georgia"/>
                <a:cs typeface="Georgia"/>
              </a:defRPr>
            </a:lvl1pPr>
            <a:lvl2pPr marL="301752" indent="0" algn="l">
              <a:buFont typeface="+mj-lt"/>
              <a:buAutoNum type="alphaUcPeriod"/>
              <a:defRPr sz="1600" b="1" i="0">
                <a:solidFill>
                  <a:schemeClr val="bg1">
                    <a:lumMod val="50000"/>
                  </a:schemeClr>
                </a:solidFill>
                <a:latin typeface="Georgia"/>
                <a:cs typeface="Georgia"/>
              </a:defRPr>
            </a:lvl2pPr>
            <a:lvl3pPr marL="621792" indent="0" algn="l">
              <a:buFont typeface="+mj-lt"/>
              <a:buAutoNum type="arabicPeriod"/>
              <a:defRPr sz="1600">
                <a:solidFill>
                  <a:schemeClr val="bg1">
                    <a:lumMod val="50000"/>
                  </a:schemeClr>
                </a:solidFill>
                <a:latin typeface="Georgia"/>
                <a:cs typeface="Georgia"/>
              </a:defRPr>
            </a:lvl3pPr>
            <a:lvl4pPr marL="868680" indent="0" algn="l">
              <a:buFont typeface="+mj-lt"/>
              <a:buAutoNum type="alphaLcParenR"/>
              <a:defRPr sz="1600">
                <a:solidFill>
                  <a:schemeClr val="bg1">
                    <a:lumMod val="50000"/>
                  </a:schemeClr>
                </a:solidFill>
                <a:latin typeface="Georgia"/>
                <a:cs typeface="Georgia"/>
              </a:defRPr>
            </a:lvl4pPr>
            <a:lvl5pPr marL="1143000" indent="0" algn="l">
              <a:buFont typeface="Arial"/>
              <a:buChar char="•"/>
              <a:defRPr sz="1600">
                <a:solidFill>
                  <a:schemeClr val="bg1">
                    <a:lumMod val="50000"/>
                  </a:schemeClr>
                </a:solidFill>
                <a:latin typeface="Georgia"/>
                <a:cs typeface="Georgia"/>
              </a:defRPr>
            </a:lvl5pPr>
          </a:lstStyle>
          <a:p>
            <a:pPr lvl="0"/>
            <a:r>
              <a:rPr lang="en-US" dirty="0" smtClean="0"/>
              <a:t>  Click to edit Master text styles</a:t>
            </a:r>
          </a:p>
          <a:p>
            <a:pPr lvl="1"/>
            <a:r>
              <a:rPr lang="en-US" dirty="0" smtClean="0"/>
              <a:t>  Second level</a:t>
            </a:r>
          </a:p>
          <a:p>
            <a:pPr lvl="2"/>
            <a:r>
              <a:rPr lang="en-US" dirty="0" smtClean="0"/>
              <a:t> Third level</a:t>
            </a:r>
          </a:p>
          <a:p>
            <a:pPr lvl="3"/>
            <a:r>
              <a:rPr lang="en-US" dirty="0" smtClean="0"/>
              <a:t>  Fourth level</a:t>
            </a:r>
          </a:p>
          <a:p>
            <a:pPr lvl="4"/>
            <a:r>
              <a:rPr lang="en-US" dirty="0" smtClean="0"/>
              <a:t>  Fifth level</a:t>
            </a:r>
            <a:endParaRPr lang="en-US" dirty="0"/>
          </a:p>
        </p:txBody>
      </p:sp>
      <p:sp>
        <p:nvSpPr>
          <p:cNvPr id="2" name="Title 1"/>
          <p:cNvSpPr>
            <a:spLocks noGrp="1"/>
          </p:cNvSpPr>
          <p:nvPr>
            <p:ph type="title"/>
          </p:nvPr>
        </p:nvSpPr>
        <p:spPr>
          <a:xfrm>
            <a:off x="914400" y="1257300"/>
            <a:ext cx="7467600" cy="685800"/>
          </a:xfrm>
          <a:prstGeom prst="rect">
            <a:avLst/>
          </a:prstGeom>
          <a:ln>
            <a:solidFill>
              <a:schemeClr val="bg1"/>
            </a:solidFill>
          </a:ln>
        </p:spPr>
        <p:txBody>
          <a:bodyPr/>
          <a:lstStyle>
            <a:lvl1pPr algn="l">
              <a:defRPr sz="2800" b="1" i="0">
                <a:solidFill>
                  <a:srgbClr val="174782"/>
                </a:solidFill>
                <a:latin typeface="Georgia"/>
                <a:cs typeface="Georgia"/>
              </a:defRPr>
            </a:lvl1pPr>
          </a:lstStyle>
          <a:p>
            <a:r>
              <a:rPr lang="en-US" dirty="0" smtClean="0"/>
              <a:t>Click to edit Master title style</a:t>
            </a:r>
            <a:endParaRPr lang="en-US" dirty="0"/>
          </a:p>
        </p:txBody>
      </p:sp>
      <p:sp>
        <p:nvSpPr>
          <p:cNvPr id="14" name="TextBox 13"/>
          <p:cNvSpPr txBox="1"/>
          <p:nvPr userDrawn="1"/>
        </p:nvSpPr>
        <p:spPr>
          <a:xfrm>
            <a:off x="914400" y="317212"/>
            <a:ext cx="6705600" cy="292388"/>
          </a:xfrm>
          <a:prstGeom prst="rect">
            <a:avLst/>
          </a:prstGeom>
          <a:noFill/>
        </p:spPr>
        <p:txBody>
          <a:bodyPr wrap="square" rtlCol="0">
            <a:spAutoFit/>
          </a:bodyPr>
          <a:lstStyle/>
          <a:p>
            <a:pPr defTabSz="457200"/>
            <a:r>
              <a:rPr lang="en-US" sz="1300" cap="all" dirty="0">
                <a:solidFill>
                  <a:prstClr val="white"/>
                </a:solidFill>
                <a:latin typeface="Georgia"/>
                <a:cs typeface="Georgia"/>
              </a:rPr>
              <a:t>CLICK HERE TO EDIT DOCUMENT TITLE HEADER INFORMATION</a:t>
            </a:r>
          </a:p>
        </p:txBody>
      </p:sp>
    </p:spTree>
    <p:extLst>
      <p:ext uri="{BB962C8B-B14F-4D97-AF65-F5344CB8AC3E}">
        <p14:creationId xmlns:p14="http://schemas.microsoft.com/office/powerpoint/2010/main" val="15834321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1_Comparison">
    <p:spTree>
      <p:nvGrpSpPr>
        <p:cNvPr id="1" name=""/>
        <p:cNvGrpSpPr/>
        <p:nvPr/>
      </p:nvGrpSpPr>
      <p:grpSpPr>
        <a:xfrm>
          <a:off x="0" y="0"/>
          <a:ext cx="0" cy="0"/>
          <a:chOff x="0" y="0"/>
          <a:chExt cx="0" cy="0"/>
        </a:xfrm>
      </p:grpSpPr>
      <p:pic>
        <p:nvPicPr>
          <p:cNvPr id="8" name="Picture 7" title="I CARE LOGO"/>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241891" y="152401"/>
            <a:ext cx="648010" cy="495963"/>
          </a:xfrm>
          <a:prstGeom prst="rect">
            <a:avLst/>
          </a:prstGeom>
        </p:spPr>
      </p:pic>
      <p:sp>
        <p:nvSpPr>
          <p:cNvPr id="17" name="Content Placeholder 2"/>
          <p:cNvSpPr>
            <a:spLocks noGrp="1"/>
          </p:cNvSpPr>
          <p:nvPr>
            <p:ph idx="17" hasCustomPrompt="1"/>
          </p:nvPr>
        </p:nvSpPr>
        <p:spPr>
          <a:xfrm>
            <a:off x="4419600" y="1524000"/>
            <a:ext cx="3581400" cy="4572000"/>
          </a:xfrm>
          <a:prstGeom prst="rect">
            <a:avLst/>
          </a:prstGeom>
          <a:ln>
            <a:solidFill>
              <a:schemeClr val="bg1"/>
            </a:solidFill>
          </a:ln>
        </p:spPr>
        <p:txBody>
          <a:bodyPr/>
          <a:lstStyle>
            <a:lvl1pPr marL="0" indent="0" algn="l">
              <a:buFont typeface="+mj-lt"/>
              <a:buAutoNum type="romanUcPeriod"/>
              <a:defRPr sz="1800" b="0">
                <a:solidFill>
                  <a:schemeClr val="bg1">
                    <a:lumMod val="50000"/>
                  </a:schemeClr>
                </a:solidFill>
                <a:latin typeface="Georgia"/>
                <a:cs typeface="Georgia"/>
              </a:defRPr>
            </a:lvl1pPr>
            <a:lvl2pPr marL="210312" indent="0" algn="l">
              <a:buFont typeface="+mj-lt"/>
              <a:buAutoNum type="alphaUcPeriod"/>
              <a:defRPr sz="1600" b="1" i="0">
                <a:solidFill>
                  <a:schemeClr val="bg1">
                    <a:lumMod val="50000"/>
                  </a:schemeClr>
                </a:solidFill>
                <a:latin typeface="Georgia"/>
                <a:cs typeface="Georgia"/>
              </a:defRPr>
            </a:lvl2pPr>
            <a:lvl3pPr marL="475488" indent="0" algn="l">
              <a:buFont typeface="+mj-lt"/>
              <a:buAutoNum type="arabicPeriod"/>
              <a:defRPr sz="1600">
                <a:solidFill>
                  <a:schemeClr val="bg1">
                    <a:lumMod val="50000"/>
                  </a:schemeClr>
                </a:solidFill>
                <a:latin typeface="Georgia"/>
                <a:cs typeface="Georgia"/>
              </a:defRPr>
            </a:lvl3pPr>
            <a:lvl4pPr marL="694944" indent="0" algn="l">
              <a:buFont typeface="+mj-lt"/>
              <a:buAutoNum type="alphaLcParenR"/>
              <a:defRPr sz="1600">
                <a:solidFill>
                  <a:schemeClr val="bg1">
                    <a:lumMod val="50000"/>
                  </a:schemeClr>
                </a:solidFill>
                <a:latin typeface="Georgia"/>
                <a:cs typeface="Georgia"/>
              </a:defRPr>
            </a:lvl4pPr>
            <a:lvl5pPr marL="932688" indent="0" algn="l">
              <a:buFont typeface="Arial"/>
              <a:buChar char="•"/>
              <a:defRPr sz="1600">
                <a:solidFill>
                  <a:schemeClr val="bg1">
                    <a:lumMod val="50000"/>
                  </a:schemeClr>
                </a:solidFill>
                <a:latin typeface="Georgia"/>
                <a:cs typeface="Georgia"/>
              </a:defRPr>
            </a:lvl5pPr>
          </a:lstStyle>
          <a:p>
            <a:pPr lvl="0"/>
            <a:r>
              <a:rPr lang="en-US" dirty="0" smtClean="0"/>
              <a:t>  Click to edit Master text styles</a:t>
            </a:r>
          </a:p>
          <a:p>
            <a:pPr lvl="1"/>
            <a:r>
              <a:rPr lang="en-US" dirty="0" smtClean="0"/>
              <a:t>  Second level</a:t>
            </a:r>
          </a:p>
          <a:p>
            <a:pPr lvl="2"/>
            <a:r>
              <a:rPr lang="en-US" dirty="0" smtClean="0"/>
              <a:t>  Third level</a:t>
            </a:r>
          </a:p>
          <a:p>
            <a:pPr lvl="3"/>
            <a:r>
              <a:rPr lang="en-US" dirty="0" smtClean="0"/>
              <a:t>  Fourth level</a:t>
            </a:r>
          </a:p>
          <a:p>
            <a:pPr lvl="4"/>
            <a:r>
              <a:rPr lang="en-US" dirty="0" smtClean="0"/>
              <a:t>  Fifth level</a:t>
            </a:r>
            <a:endParaRPr lang="en-US" dirty="0"/>
          </a:p>
        </p:txBody>
      </p:sp>
      <p:sp>
        <p:nvSpPr>
          <p:cNvPr id="14" name="Text Placeholder 4"/>
          <p:cNvSpPr>
            <a:spLocks noGrp="1"/>
          </p:cNvSpPr>
          <p:nvPr>
            <p:ph type="body" sz="quarter" idx="13" hasCustomPrompt="1"/>
          </p:nvPr>
        </p:nvSpPr>
        <p:spPr>
          <a:xfrm>
            <a:off x="1022350" y="1524000"/>
            <a:ext cx="2940050" cy="3101181"/>
          </a:xfrm>
          <a:prstGeom prst="rect">
            <a:avLst/>
          </a:prstGeom>
          <a:ln>
            <a:solidFill>
              <a:schemeClr val="bg1"/>
            </a:solidFill>
          </a:ln>
        </p:spPr>
        <p:txBody>
          <a:bodyPr anchor="t"/>
          <a:lstStyle>
            <a:lvl1pPr marL="0" indent="0">
              <a:spcAft>
                <a:spcPts val="0"/>
              </a:spcAft>
              <a:buNone/>
              <a:defRPr sz="2600" b="1" baseline="0">
                <a:solidFill>
                  <a:srgbClr val="174782"/>
                </a:solidFill>
                <a:latin typeface="Georgia"/>
                <a:cs typeface="Georgi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title styles</a:t>
            </a:r>
          </a:p>
          <a:p>
            <a:pPr lvl="0"/>
            <a:endParaRPr lang="en-US" dirty="0" smtClean="0"/>
          </a:p>
        </p:txBody>
      </p:sp>
      <p:sp>
        <p:nvSpPr>
          <p:cNvPr id="13" name="TextBox 12"/>
          <p:cNvSpPr txBox="1"/>
          <p:nvPr userDrawn="1"/>
        </p:nvSpPr>
        <p:spPr>
          <a:xfrm>
            <a:off x="914400" y="317212"/>
            <a:ext cx="6705600" cy="292388"/>
          </a:xfrm>
          <a:prstGeom prst="rect">
            <a:avLst/>
          </a:prstGeom>
          <a:noFill/>
        </p:spPr>
        <p:txBody>
          <a:bodyPr wrap="square" rtlCol="0">
            <a:spAutoFit/>
          </a:bodyPr>
          <a:lstStyle/>
          <a:p>
            <a:pPr defTabSz="457200"/>
            <a:r>
              <a:rPr lang="en-US" sz="1300" cap="all" dirty="0">
                <a:solidFill>
                  <a:prstClr val="white"/>
                </a:solidFill>
                <a:latin typeface="Georgia"/>
                <a:cs typeface="Georgia"/>
              </a:rPr>
              <a:t>CLICK HERE TO EDIT DOCUMENT TITLE HEADER INFORMATION</a:t>
            </a:r>
          </a:p>
        </p:txBody>
      </p:sp>
    </p:spTree>
    <p:extLst>
      <p:ext uri="{BB962C8B-B14F-4D97-AF65-F5344CB8AC3E}">
        <p14:creationId xmlns:p14="http://schemas.microsoft.com/office/powerpoint/2010/main" val="2736681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Comparison">
    <p:spTree>
      <p:nvGrpSpPr>
        <p:cNvPr id="1" name=""/>
        <p:cNvGrpSpPr/>
        <p:nvPr/>
      </p:nvGrpSpPr>
      <p:grpSpPr>
        <a:xfrm>
          <a:off x="0" y="0"/>
          <a:ext cx="0" cy="0"/>
          <a:chOff x="0" y="0"/>
          <a:chExt cx="0" cy="0"/>
        </a:xfrm>
      </p:grpSpPr>
      <p:pic>
        <p:nvPicPr>
          <p:cNvPr id="13" name="Picture 12" title="I CARE LOGO"/>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241891" y="152401"/>
            <a:ext cx="648010" cy="495963"/>
          </a:xfrm>
          <a:prstGeom prst="rect">
            <a:avLst/>
          </a:prstGeom>
        </p:spPr>
      </p:pic>
      <p:sp>
        <p:nvSpPr>
          <p:cNvPr id="16" name="Text Placeholder 4"/>
          <p:cNvSpPr>
            <a:spLocks noGrp="1"/>
          </p:cNvSpPr>
          <p:nvPr>
            <p:ph type="body" sz="quarter" idx="16"/>
          </p:nvPr>
        </p:nvSpPr>
        <p:spPr>
          <a:xfrm>
            <a:off x="5102225" y="1935957"/>
            <a:ext cx="4041775" cy="639762"/>
          </a:xfrm>
          <a:prstGeom prst="rect">
            <a:avLst/>
          </a:prstGeom>
          <a:ln>
            <a:solidFill>
              <a:schemeClr val="bg1"/>
            </a:solidFill>
          </a:ln>
        </p:spPr>
        <p:txBody>
          <a:bodyPr anchor="b"/>
          <a:lstStyle>
            <a:lvl1pPr marL="0" indent="0">
              <a:buNone/>
              <a:defRPr sz="2000" b="0">
                <a:solidFill>
                  <a:srgbClr val="174782"/>
                </a:solidFill>
                <a:latin typeface="Georgia"/>
                <a:cs typeface="Georgi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Text Placeholder 4"/>
          <p:cNvSpPr>
            <a:spLocks noGrp="1"/>
          </p:cNvSpPr>
          <p:nvPr>
            <p:ph type="body" sz="quarter" idx="13"/>
          </p:nvPr>
        </p:nvSpPr>
        <p:spPr>
          <a:xfrm>
            <a:off x="914401" y="1935957"/>
            <a:ext cx="4041775" cy="639762"/>
          </a:xfrm>
          <a:prstGeom prst="rect">
            <a:avLst/>
          </a:prstGeom>
          <a:ln>
            <a:solidFill>
              <a:schemeClr val="bg1"/>
            </a:solidFill>
          </a:ln>
        </p:spPr>
        <p:txBody>
          <a:bodyPr anchor="b"/>
          <a:lstStyle>
            <a:lvl1pPr marL="0" indent="0">
              <a:buNone/>
              <a:defRPr sz="2000" b="0">
                <a:solidFill>
                  <a:srgbClr val="174782"/>
                </a:solidFill>
                <a:latin typeface="Georgia"/>
                <a:cs typeface="Georgi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8" name="Title 1"/>
          <p:cNvSpPr>
            <a:spLocks noGrp="1"/>
          </p:cNvSpPr>
          <p:nvPr>
            <p:ph type="title"/>
          </p:nvPr>
        </p:nvSpPr>
        <p:spPr>
          <a:xfrm>
            <a:off x="914400" y="1257300"/>
            <a:ext cx="7467600" cy="685800"/>
          </a:xfrm>
          <a:prstGeom prst="rect">
            <a:avLst/>
          </a:prstGeom>
          <a:ln>
            <a:solidFill>
              <a:schemeClr val="bg1"/>
            </a:solidFill>
          </a:ln>
        </p:spPr>
        <p:txBody>
          <a:bodyPr/>
          <a:lstStyle>
            <a:lvl1pPr algn="l">
              <a:defRPr sz="2800" b="1" i="0">
                <a:solidFill>
                  <a:srgbClr val="174782"/>
                </a:solidFill>
                <a:latin typeface="Georgia"/>
                <a:cs typeface="Georgia"/>
              </a:defRPr>
            </a:lvl1pPr>
          </a:lstStyle>
          <a:p>
            <a:r>
              <a:rPr lang="en-US" dirty="0" smtClean="0"/>
              <a:t>Click to edit Master title style</a:t>
            </a:r>
            <a:endParaRPr lang="en-US" dirty="0"/>
          </a:p>
        </p:txBody>
      </p:sp>
      <p:sp>
        <p:nvSpPr>
          <p:cNvPr id="15" name="Content Placeholder 2"/>
          <p:cNvSpPr>
            <a:spLocks noGrp="1"/>
          </p:cNvSpPr>
          <p:nvPr>
            <p:ph idx="1" hasCustomPrompt="1"/>
          </p:nvPr>
        </p:nvSpPr>
        <p:spPr>
          <a:xfrm>
            <a:off x="914400" y="2575719"/>
            <a:ext cx="3660775" cy="2834481"/>
          </a:xfrm>
          <a:prstGeom prst="rect">
            <a:avLst/>
          </a:prstGeom>
          <a:ln>
            <a:solidFill>
              <a:schemeClr val="bg1"/>
            </a:solidFill>
          </a:ln>
        </p:spPr>
        <p:txBody>
          <a:bodyPr/>
          <a:lstStyle>
            <a:lvl1pPr marL="0" indent="0" algn="l">
              <a:buFont typeface="+mj-lt"/>
              <a:buAutoNum type="romanUcPeriod"/>
              <a:defRPr sz="1800" b="0">
                <a:solidFill>
                  <a:schemeClr val="bg1">
                    <a:lumMod val="50000"/>
                  </a:schemeClr>
                </a:solidFill>
                <a:latin typeface="Georgia"/>
                <a:cs typeface="Georgia"/>
              </a:defRPr>
            </a:lvl1pPr>
            <a:lvl2pPr marL="210312" indent="0" algn="l">
              <a:buFont typeface="+mj-lt"/>
              <a:buAutoNum type="alphaUcPeriod"/>
              <a:defRPr sz="1600" b="1" i="0">
                <a:solidFill>
                  <a:schemeClr val="bg1">
                    <a:lumMod val="50000"/>
                  </a:schemeClr>
                </a:solidFill>
                <a:latin typeface="Georgia"/>
                <a:cs typeface="Georgia"/>
              </a:defRPr>
            </a:lvl2pPr>
            <a:lvl3pPr marL="475488" indent="0" algn="l">
              <a:buFont typeface="+mj-lt"/>
              <a:buAutoNum type="arabicPeriod"/>
              <a:defRPr sz="1600">
                <a:solidFill>
                  <a:schemeClr val="bg1">
                    <a:lumMod val="50000"/>
                  </a:schemeClr>
                </a:solidFill>
                <a:latin typeface="Georgia"/>
                <a:cs typeface="Georgia"/>
              </a:defRPr>
            </a:lvl3pPr>
            <a:lvl4pPr marL="694944" indent="0" algn="l">
              <a:buFont typeface="+mj-lt"/>
              <a:buAutoNum type="alphaLcParenR"/>
              <a:defRPr sz="1600">
                <a:solidFill>
                  <a:schemeClr val="bg1">
                    <a:lumMod val="50000"/>
                  </a:schemeClr>
                </a:solidFill>
                <a:latin typeface="Georgia"/>
                <a:cs typeface="Georgia"/>
              </a:defRPr>
            </a:lvl4pPr>
            <a:lvl5pPr marL="932688" indent="0" algn="l">
              <a:buFont typeface="Arial"/>
              <a:buChar char="•"/>
              <a:defRPr sz="1600">
                <a:solidFill>
                  <a:schemeClr val="bg1">
                    <a:lumMod val="50000"/>
                  </a:schemeClr>
                </a:solidFill>
                <a:latin typeface="Georgia"/>
                <a:cs typeface="Georgia"/>
              </a:defRPr>
            </a:lvl5pPr>
          </a:lstStyle>
          <a:p>
            <a:pPr lvl="0"/>
            <a:r>
              <a:rPr lang="en-US" dirty="0" smtClean="0"/>
              <a:t>  Click to edit Master text styles</a:t>
            </a:r>
          </a:p>
          <a:p>
            <a:pPr lvl="1"/>
            <a:r>
              <a:rPr lang="en-US" dirty="0" smtClean="0"/>
              <a:t>  Second level</a:t>
            </a:r>
          </a:p>
          <a:p>
            <a:pPr lvl="2"/>
            <a:r>
              <a:rPr lang="en-US" dirty="0" smtClean="0"/>
              <a:t>  Third level</a:t>
            </a:r>
          </a:p>
          <a:p>
            <a:pPr lvl="3"/>
            <a:r>
              <a:rPr lang="en-US" dirty="0" smtClean="0"/>
              <a:t>  Fourth level</a:t>
            </a:r>
          </a:p>
          <a:p>
            <a:pPr lvl="4"/>
            <a:r>
              <a:rPr lang="en-US" dirty="0" smtClean="0"/>
              <a:t>  Fifth level</a:t>
            </a:r>
            <a:endParaRPr lang="en-US" dirty="0"/>
          </a:p>
        </p:txBody>
      </p:sp>
      <p:sp>
        <p:nvSpPr>
          <p:cNvPr id="19" name="Content Placeholder 2"/>
          <p:cNvSpPr>
            <a:spLocks noGrp="1"/>
          </p:cNvSpPr>
          <p:nvPr>
            <p:ph idx="17" hasCustomPrompt="1"/>
          </p:nvPr>
        </p:nvSpPr>
        <p:spPr>
          <a:xfrm>
            <a:off x="5105400" y="2575719"/>
            <a:ext cx="3581400" cy="2834481"/>
          </a:xfrm>
          <a:prstGeom prst="rect">
            <a:avLst/>
          </a:prstGeom>
          <a:ln>
            <a:solidFill>
              <a:schemeClr val="bg1"/>
            </a:solidFill>
          </a:ln>
        </p:spPr>
        <p:txBody>
          <a:bodyPr/>
          <a:lstStyle>
            <a:lvl1pPr marL="0" indent="0" algn="l">
              <a:buFont typeface="+mj-lt"/>
              <a:buAutoNum type="romanUcPeriod"/>
              <a:defRPr sz="1800" b="0">
                <a:solidFill>
                  <a:schemeClr val="bg1">
                    <a:lumMod val="50000"/>
                  </a:schemeClr>
                </a:solidFill>
                <a:latin typeface="Georgia"/>
                <a:cs typeface="Georgia"/>
              </a:defRPr>
            </a:lvl1pPr>
            <a:lvl2pPr marL="210312" indent="0" algn="l">
              <a:buFont typeface="+mj-lt"/>
              <a:buAutoNum type="alphaUcPeriod"/>
              <a:defRPr sz="1600" b="1" i="0">
                <a:solidFill>
                  <a:schemeClr val="bg1">
                    <a:lumMod val="50000"/>
                  </a:schemeClr>
                </a:solidFill>
                <a:latin typeface="Georgia"/>
                <a:cs typeface="Georgia"/>
              </a:defRPr>
            </a:lvl2pPr>
            <a:lvl3pPr marL="475488" indent="0" algn="l">
              <a:buFont typeface="+mj-lt"/>
              <a:buAutoNum type="arabicPeriod"/>
              <a:defRPr sz="1600">
                <a:solidFill>
                  <a:schemeClr val="bg1">
                    <a:lumMod val="50000"/>
                  </a:schemeClr>
                </a:solidFill>
                <a:latin typeface="Georgia"/>
                <a:cs typeface="Georgia"/>
              </a:defRPr>
            </a:lvl3pPr>
            <a:lvl4pPr marL="694944" indent="0" algn="l">
              <a:buFont typeface="+mj-lt"/>
              <a:buAutoNum type="alphaLcParenR"/>
              <a:defRPr sz="1600">
                <a:solidFill>
                  <a:schemeClr val="bg1">
                    <a:lumMod val="50000"/>
                  </a:schemeClr>
                </a:solidFill>
                <a:latin typeface="Georgia"/>
                <a:cs typeface="Georgia"/>
              </a:defRPr>
            </a:lvl4pPr>
            <a:lvl5pPr marL="932688" indent="0" algn="l">
              <a:buFont typeface="Arial"/>
              <a:buChar char="•"/>
              <a:defRPr sz="1600">
                <a:solidFill>
                  <a:schemeClr val="bg1">
                    <a:lumMod val="50000"/>
                  </a:schemeClr>
                </a:solidFill>
                <a:latin typeface="Georgia"/>
                <a:cs typeface="Georgia"/>
              </a:defRPr>
            </a:lvl5pPr>
          </a:lstStyle>
          <a:p>
            <a:pPr lvl="0"/>
            <a:r>
              <a:rPr lang="en-US" dirty="0" smtClean="0"/>
              <a:t>  Click to edit Master text styles</a:t>
            </a:r>
          </a:p>
          <a:p>
            <a:pPr lvl="1"/>
            <a:r>
              <a:rPr lang="en-US" dirty="0" smtClean="0"/>
              <a:t>  Second level</a:t>
            </a:r>
          </a:p>
          <a:p>
            <a:pPr lvl="2"/>
            <a:r>
              <a:rPr lang="en-US" dirty="0" smtClean="0"/>
              <a:t>  Third level</a:t>
            </a:r>
          </a:p>
          <a:p>
            <a:pPr lvl="3"/>
            <a:r>
              <a:rPr lang="en-US" dirty="0" smtClean="0"/>
              <a:t>  Fourth level</a:t>
            </a:r>
          </a:p>
          <a:p>
            <a:pPr lvl="4"/>
            <a:r>
              <a:rPr lang="en-US" dirty="0" smtClean="0"/>
              <a:t>  Fifth level</a:t>
            </a:r>
            <a:endParaRPr lang="en-US" dirty="0"/>
          </a:p>
        </p:txBody>
      </p:sp>
      <p:sp>
        <p:nvSpPr>
          <p:cNvPr id="10" name="Rectangle 9"/>
          <p:cNvSpPr/>
          <p:nvPr userDrawn="1"/>
        </p:nvSpPr>
        <p:spPr>
          <a:xfrm>
            <a:off x="5105401" y="5741622"/>
            <a:ext cx="3660775" cy="400110"/>
          </a:xfrm>
          <a:prstGeom prst="rect">
            <a:avLst/>
          </a:prstGeom>
        </p:spPr>
        <p:txBody>
          <a:bodyPr wrap="square">
            <a:spAutoFit/>
          </a:bodyPr>
          <a:lstStyle/>
          <a:p>
            <a:pPr defTabSz="457200"/>
            <a:r>
              <a:rPr lang="en-US" sz="1000" i="1" dirty="0">
                <a:solidFill>
                  <a:prstClr val="white">
                    <a:lumMod val="65000"/>
                  </a:prstClr>
                </a:solidFill>
                <a:latin typeface="Georgia"/>
                <a:cs typeface="Georgia"/>
              </a:rPr>
              <a:t>Caption Text Option 2: shown in VA Light Grey and set differently as for calling out sidebar information</a:t>
            </a:r>
          </a:p>
        </p:txBody>
      </p:sp>
      <p:sp>
        <p:nvSpPr>
          <p:cNvPr id="12" name="Rectangle 11"/>
          <p:cNvSpPr/>
          <p:nvPr userDrawn="1"/>
        </p:nvSpPr>
        <p:spPr>
          <a:xfrm>
            <a:off x="914401" y="5741622"/>
            <a:ext cx="3660775" cy="400110"/>
          </a:xfrm>
          <a:prstGeom prst="rect">
            <a:avLst/>
          </a:prstGeom>
        </p:spPr>
        <p:txBody>
          <a:bodyPr wrap="square">
            <a:spAutoFit/>
          </a:bodyPr>
          <a:lstStyle/>
          <a:p>
            <a:pPr defTabSz="457200"/>
            <a:r>
              <a:rPr lang="en-US" sz="1000" dirty="0">
                <a:solidFill>
                  <a:srgbClr val="3088CD"/>
                </a:solidFill>
                <a:latin typeface="Georgia"/>
                <a:cs typeface="Georgia"/>
              </a:rPr>
              <a:t>Caption Text Option 1: shown in VA Light Blue and set differently as for calling out sidebar information</a:t>
            </a:r>
          </a:p>
        </p:txBody>
      </p:sp>
      <p:sp>
        <p:nvSpPr>
          <p:cNvPr id="25" name="TextBox 24"/>
          <p:cNvSpPr txBox="1"/>
          <p:nvPr userDrawn="1"/>
        </p:nvSpPr>
        <p:spPr>
          <a:xfrm>
            <a:off x="914400" y="317212"/>
            <a:ext cx="6705600" cy="292388"/>
          </a:xfrm>
          <a:prstGeom prst="rect">
            <a:avLst/>
          </a:prstGeom>
          <a:noFill/>
        </p:spPr>
        <p:txBody>
          <a:bodyPr wrap="square" rtlCol="0">
            <a:spAutoFit/>
          </a:bodyPr>
          <a:lstStyle/>
          <a:p>
            <a:pPr defTabSz="457200"/>
            <a:r>
              <a:rPr lang="en-US" sz="1300" cap="all" dirty="0">
                <a:solidFill>
                  <a:prstClr val="white"/>
                </a:solidFill>
                <a:latin typeface="Georgia"/>
                <a:cs typeface="Georgia"/>
              </a:rPr>
              <a:t>CLICK HERE TO EDIT DOCUMENT TITLE HEADER INFORMATION</a:t>
            </a:r>
          </a:p>
        </p:txBody>
      </p:sp>
    </p:spTree>
    <p:extLst>
      <p:ext uri="{BB962C8B-B14F-4D97-AF65-F5344CB8AC3E}">
        <p14:creationId xmlns:p14="http://schemas.microsoft.com/office/powerpoint/2010/main" val="30112062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2_Comparison">
    <p:spTree>
      <p:nvGrpSpPr>
        <p:cNvPr id="1" name=""/>
        <p:cNvGrpSpPr/>
        <p:nvPr/>
      </p:nvGrpSpPr>
      <p:grpSpPr>
        <a:xfrm>
          <a:off x="0" y="0"/>
          <a:ext cx="0" cy="0"/>
          <a:chOff x="0" y="0"/>
          <a:chExt cx="0" cy="0"/>
        </a:xfrm>
      </p:grpSpPr>
      <p:pic>
        <p:nvPicPr>
          <p:cNvPr id="9" name="Picture 8" title="I CARE LOGO"/>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241891" y="152401"/>
            <a:ext cx="648010" cy="495963"/>
          </a:xfrm>
          <a:prstGeom prst="rect">
            <a:avLst/>
          </a:prstGeom>
        </p:spPr>
      </p:pic>
      <p:grpSp>
        <p:nvGrpSpPr>
          <p:cNvPr id="11" name="Group 10"/>
          <p:cNvGrpSpPr/>
          <p:nvPr userDrawn="1"/>
        </p:nvGrpSpPr>
        <p:grpSpPr>
          <a:xfrm>
            <a:off x="152400" y="6553202"/>
            <a:ext cx="8763000" cy="304801"/>
            <a:chOff x="152400" y="6553200"/>
            <a:chExt cx="8763000" cy="304801"/>
          </a:xfrm>
        </p:grpSpPr>
        <p:sp>
          <p:nvSpPr>
            <p:cNvPr id="18" name="Footer Placeholder 2"/>
            <p:cNvSpPr txBox="1">
              <a:spLocks/>
            </p:cNvSpPr>
            <p:nvPr userDrawn="1"/>
          </p:nvSpPr>
          <p:spPr>
            <a:xfrm>
              <a:off x="152400" y="6553200"/>
              <a:ext cx="3505200" cy="304801"/>
            </a:xfrm>
            <a:prstGeom prst="rect">
              <a:avLst/>
            </a:prstGeom>
          </p:spPr>
          <p:txBody>
            <a:bodyPr anchor="ctr"/>
            <a:lstStyle>
              <a:lvl1pPr>
                <a:defRPr sz="1000" spc="600">
                  <a:solidFill>
                    <a:schemeClr val="bg1"/>
                  </a:solidFill>
                  <a:latin typeface="Myriad Pro"/>
                  <a:cs typeface="Myriad Pro"/>
                </a:defRPr>
              </a:lvl1pPr>
            </a:lstStyle>
            <a:p>
              <a:pPr defTabSz="457200">
                <a:defRPr/>
              </a:pPr>
              <a:r>
                <a:rPr lang="en-US" dirty="0" smtClean="0">
                  <a:solidFill>
                    <a:prstClr val="white"/>
                  </a:solidFill>
                  <a:latin typeface="Georgia"/>
                  <a:cs typeface="Georgia"/>
                </a:rPr>
                <a:t>U.S. Department of Veterans Affairs</a:t>
              </a:r>
              <a:endParaRPr lang="en-US" dirty="0">
                <a:solidFill>
                  <a:prstClr val="white"/>
                </a:solidFill>
                <a:latin typeface="Georgia"/>
                <a:cs typeface="Georgia"/>
              </a:endParaRPr>
            </a:p>
          </p:txBody>
        </p:sp>
        <p:sp>
          <p:nvSpPr>
            <p:cNvPr id="19" name="Footer Placeholder 2"/>
            <p:cNvSpPr txBox="1">
              <a:spLocks/>
            </p:cNvSpPr>
            <p:nvPr userDrawn="1"/>
          </p:nvSpPr>
          <p:spPr>
            <a:xfrm>
              <a:off x="4419600" y="6553200"/>
              <a:ext cx="1143000" cy="304801"/>
            </a:xfrm>
            <a:prstGeom prst="rect">
              <a:avLst/>
            </a:prstGeom>
          </p:spPr>
          <p:txBody>
            <a:bodyPr anchor="ctr"/>
            <a:lstStyle>
              <a:lvl1pPr>
                <a:defRPr sz="1000" spc="600">
                  <a:solidFill>
                    <a:schemeClr val="bg1"/>
                  </a:solidFill>
                  <a:latin typeface="Myriad Pro"/>
                  <a:cs typeface="Myriad Pro"/>
                </a:defRPr>
              </a:lvl1pPr>
            </a:lstStyle>
            <a:p>
              <a:pPr defTabSz="457200">
                <a:defRPr/>
              </a:pPr>
              <a:r>
                <a:rPr lang="en-US" dirty="0" smtClean="0">
                  <a:solidFill>
                    <a:prstClr val="white"/>
                  </a:solidFill>
                  <a:latin typeface="Georgia"/>
                  <a:cs typeface="Georgia"/>
                </a:rPr>
                <a:t>DATE</a:t>
              </a:r>
              <a:endParaRPr lang="en-US" dirty="0">
                <a:solidFill>
                  <a:prstClr val="white"/>
                </a:solidFill>
                <a:latin typeface="Georgia"/>
                <a:cs typeface="Georgia"/>
              </a:endParaRPr>
            </a:p>
          </p:txBody>
        </p:sp>
        <p:sp>
          <p:nvSpPr>
            <p:cNvPr id="20" name="Footer Placeholder 2"/>
            <p:cNvSpPr txBox="1">
              <a:spLocks/>
            </p:cNvSpPr>
            <p:nvPr userDrawn="1"/>
          </p:nvSpPr>
          <p:spPr>
            <a:xfrm>
              <a:off x="5410200" y="6553200"/>
              <a:ext cx="3505200" cy="304801"/>
            </a:xfrm>
            <a:prstGeom prst="rect">
              <a:avLst/>
            </a:prstGeom>
          </p:spPr>
          <p:txBody>
            <a:bodyPr anchor="ctr"/>
            <a:lstStyle>
              <a:lvl1pPr>
                <a:defRPr sz="1000" spc="600">
                  <a:solidFill>
                    <a:schemeClr val="bg1"/>
                  </a:solidFill>
                  <a:latin typeface="Myriad Pro"/>
                  <a:cs typeface="Myriad Pro"/>
                </a:defRPr>
              </a:lvl1pPr>
            </a:lstStyle>
            <a:p>
              <a:pPr algn="r" defTabSz="457200">
                <a:defRPr/>
              </a:pPr>
              <a:fld id="{1A5F8DB0-55B4-0340-8C35-5B2202340F07}" type="slidenum">
                <a:rPr lang="en-US" smtClean="0">
                  <a:solidFill>
                    <a:prstClr val="white"/>
                  </a:solidFill>
                  <a:latin typeface="Georgia"/>
                  <a:cs typeface="Georgia"/>
                </a:rPr>
                <a:pPr algn="r" defTabSz="457200">
                  <a:defRPr/>
                </a:pPr>
                <a:t>‹#›</a:t>
              </a:fld>
              <a:endParaRPr lang="en-US" dirty="0">
                <a:solidFill>
                  <a:prstClr val="white"/>
                </a:solidFill>
                <a:latin typeface="Georgia"/>
                <a:cs typeface="Georgia"/>
              </a:endParaRPr>
            </a:p>
          </p:txBody>
        </p:sp>
      </p:grpSp>
      <p:sp>
        <p:nvSpPr>
          <p:cNvPr id="15" name="Content Placeholder 2"/>
          <p:cNvSpPr>
            <a:spLocks noGrp="1"/>
          </p:cNvSpPr>
          <p:nvPr>
            <p:ph idx="1" hasCustomPrompt="1"/>
          </p:nvPr>
        </p:nvSpPr>
        <p:spPr>
          <a:xfrm>
            <a:off x="914400" y="2286002"/>
            <a:ext cx="3581400" cy="3581401"/>
          </a:xfrm>
          <a:prstGeom prst="rect">
            <a:avLst/>
          </a:prstGeom>
          <a:ln>
            <a:solidFill>
              <a:schemeClr val="bg1"/>
            </a:solidFill>
          </a:ln>
        </p:spPr>
        <p:txBody>
          <a:bodyPr/>
          <a:lstStyle>
            <a:lvl1pPr marL="0" indent="0" algn="l">
              <a:buFont typeface="+mj-lt"/>
              <a:buAutoNum type="romanUcPeriod"/>
              <a:defRPr sz="1800" b="0">
                <a:solidFill>
                  <a:schemeClr val="bg1">
                    <a:lumMod val="50000"/>
                  </a:schemeClr>
                </a:solidFill>
                <a:latin typeface="Georgia"/>
                <a:cs typeface="Georgia"/>
              </a:defRPr>
            </a:lvl1pPr>
            <a:lvl2pPr marL="210312" indent="0" algn="l">
              <a:buFont typeface="+mj-lt"/>
              <a:buAutoNum type="alphaUcPeriod"/>
              <a:defRPr sz="1600" b="1" i="0">
                <a:solidFill>
                  <a:schemeClr val="bg1">
                    <a:lumMod val="50000"/>
                  </a:schemeClr>
                </a:solidFill>
                <a:latin typeface="Georgia"/>
                <a:cs typeface="Georgia"/>
              </a:defRPr>
            </a:lvl2pPr>
            <a:lvl3pPr marL="475488" indent="0" algn="l">
              <a:buFont typeface="+mj-lt"/>
              <a:buAutoNum type="arabicPeriod"/>
              <a:defRPr sz="1600">
                <a:solidFill>
                  <a:schemeClr val="bg1">
                    <a:lumMod val="50000"/>
                  </a:schemeClr>
                </a:solidFill>
                <a:latin typeface="Georgia"/>
                <a:cs typeface="Georgia"/>
              </a:defRPr>
            </a:lvl3pPr>
            <a:lvl4pPr marL="694944" indent="0" algn="l">
              <a:buFont typeface="+mj-lt"/>
              <a:buAutoNum type="alphaLcParenR"/>
              <a:defRPr sz="1600">
                <a:solidFill>
                  <a:schemeClr val="bg1">
                    <a:lumMod val="50000"/>
                  </a:schemeClr>
                </a:solidFill>
                <a:latin typeface="Georgia"/>
                <a:cs typeface="Georgia"/>
              </a:defRPr>
            </a:lvl4pPr>
            <a:lvl5pPr marL="932688" indent="0" algn="l">
              <a:buFont typeface="Arial"/>
              <a:buChar char="•"/>
              <a:defRPr sz="1600">
                <a:solidFill>
                  <a:schemeClr val="bg1">
                    <a:lumMod val="50000"/>
                  </a:schemeClr>
                </a:solidFill>
                <a:latin typeface="Georgia"/>
                <a:cs typeface="Georgia"/>
              </a:defRPr>
            </a:lvl5pPr>
          </a:lstStyle>
          <a:p>
            <a:pPr lvl="0"/>
            <a:r>
              <a:rPr lang="en-US" dirty="0" smtClean="0"/>
              <a:t>  Click to edit Master text styles</a:t>
            </a:r>
          </a:p>
          <a:p>
            <a:pPr lvl="1"/>
            <a:r>
              <a:rPr lang="en-US" dirty="0" smtClean="0"/>
              <a:t>  Second level</a:t>
            </a:r>
          </a:p>
          <a:p>
            <a:pPr lvl="2"/>
            <a:r>
              <a:rPr lang="en-US" dirty="0" smtClean="0"/>
              <a:t>  Third level</a:t>
            </a:r>
          </a:p>
          <a:p>
            <a:pPr lvl="3"/>
            <a:r>
              <a:rPr lang="en-US" dirty="0" smtClean="0"/>
              <a:t>  Fourth level</a:t>
            </a:r>
          </a:p>
          <a:p>
            <a:pPr lvl="4"/>
            <a:r>
              <a:rPr lang="en-US" dirty="0" smtClean="0"/>
              <a:t>  Fifth level</a:t>
            </a:r>
            <a:endParaRPr lang="en-US" dirty="0"/>
          </a:p>
        </p:txBody>
      </p:sp>
      <p:sp>
        <p:nvSpPr>
          <p:cNvPr id="17" name="Content Placeholder 2"/>
          <p:cNvSpPr>
            <a:spLocks noGrp="1"/>
          </p:cNvSpPr>
          <p:nvPr>
            <p:ph idx="17" hasCustomPrompt="1"/>
          </p:nvPr>
        </p:nvSpPr>
        <p:spPr>
          <a:xfrm>
            <a:off x="4838700" y="2286002"/>
            <a:ext cx="3543300" cy="3581401"/>
          </a:xfrm>
          <a:prstGeom prst="rect">
            <a:avLst/>
          </a:prstGeom>
          <a:ln>
            <a:solidFill>
              <a:schemeClr val="bg1"/>
            </a:solidFill>
          </a:ln>
        </p:spPr>
        <p:txBody>
          <a:bodyPr/>
          <a:lstStyle>
            <a:lvl1pPr marL="0" indent="0" algn="l">
              <a:buFont typeface="+mj-lt"/>
              <a:buAutoNum type="romanUcPeriod"/>
              <a:defRPr sz="1800" b="0">
                <a:solidFill>
                  <a:schemeClr val="bg1">
                    <a:lumMod val="50000"/>
                  </a:schemeClr>
                </a:solidFill>
                <a:latin typeface="Georgia"/>
                <a:cs typeface="Georgia"/>
              </a:defRPr>
            </a:lvl1pPr>
            <a:lvl2pPr marL="210312" indent="0" algn="l">
              <a:buFont typeface="+mj-lt"/>
              <a:buAutoNum type="alphaUcPeriod"/>
              <a:defRPr sz="1600" b="1" i="0">
                <a:solidFill>
                  <a:schemeClr val="bg1">
                    <a:lumMod val="50000"/>
                  </a:schemeClr>
                </a:solidFill>
                <a:latin typeface="Georgia"/>
                <a:cs typeface="Georgia"/>
              </a:defRPr>
            </a:lvl2pPr>
            <a:lvl3pPr marL="475488" indent="0" algn="l">
              <a:buFont typeface="+mj-lt"/>
              <a:buAutoNum type="arabicPeriod"/>
              <a:defRPr sz="1600">
                <a:solidFill>
                  <a:schemeClr val="bg1">
                    <a:lumMod val="50000"/>
                  </a:schemeClr>
                </a:solidFill>
                <a:latin typeface="Georgia"/>
                <a:cs typeface="Georgia"/>
              </a:defRPr>
            </a:lvl3pPr>
            <a:lvl4pPr marL="694944" indent="0" algn="l">
              <a:buFont typeface="+mj-lt"/>
              <a:buAutoNum type="alphaLcParenR"/>
              <a:defRPr sz="1600">
                <a:solidFill>
                  <a:schemeClr val="bg1">
                    <a:lumMod val="50000"/>
                  </a:schemeClr>
                </a:solidFill>
                <a:latin typeface="Georgia"/>
                <a:cs typeface="Georgia"/>
              </a:defRPr>
            </a:lvl4pPr>
            <a:lvl5pPr marL="932688" indent="0" algn="l">
              <a:buFont typeface="Arial"/>
              <a:buChar char="•"/>
              <a:defRPr sz="1600">
                <a:solidFill>
                  <a:schemeClr val="bg1">
                    <a:lumMod val="50000"/>
                  </a:schemeClr>
                </a:solidFill>
                <a:latin typeface="Georgia"/>
                <a:cs typeface="Georgia"/>
              </a:defRPr>
            </a:lvl5pPr>
          </a:lstStyle>
          <a:p>
            <a:pPr lvl="0"/>
            <a:r>
              <a:rPr lang="en-US" dirty="0" smtClean="0"/>
              <a:t>  Click to edit Master text styles</a:t>
            </a:r>
          </a:p>
          <a:p>
            <a:pPr lvl="1"/>
            <a:r>
              <a:rPr lang="en-US" dirty="0" smtClean="0"/>
              <a:t>  Second level</a:t>
            </a:r>
          </a:p>
          <a:p>
            <a:pPr lvl="2"/>
            <a:r>
              <a:rPr lang="en-US" dirty="0" smtClean="0"/>
              <a:t>  Third level</a:t>
            </a:r>
          </a:p>
          <a:p>
            <a:pPr lvl="3"/>
            <a:r>
              <a:rPr lang="en-US" dirty="0" smtClean="0"/>
              <a:t>  Fourth level</a:t>
            </a:r>
          </a:p>
          <a:p>
            <a:pPr lvl="4"/>
            <a:r>
              <a:rPr lang="en-US" dirty="0" smtClean="0"/>
              <a:t>  Fifth level</a:t>
            </a:r>
            <a:endParaRPr lang="en-US" dirty="0"/>
          </a:p>
        </p:txBody>
      </p:sp>
      <p:sp>
        <p:nvSpPr>
          <p:cNvPr id="10" name="Title 1"/>
          <p:cNvSpPr>
            <a:spLocks noGrp="1"/>
          </p:cNvSpPr>
          <p:nvPr>
            <p:ph type="title" hasCustomPrompt="1"/>
          </p:nvPr>
        </p:nvSpPr>
        <p:spPr>
          <a:xfrm>
            <a:off x="914400" y="1600200"/>
            <a:ext cx="7467600" cy="457200"/>
          </a:xfrm>
          <a:prstGeom prst="rect">
            <a:avLst/>
          </a:prstGeom>
          <a:ln>
            <a:solidFill>
              <a:schemeClr val="bg1"/>
            </a:solidFill>
          </a:ln>
        </p:spPr>
        <p:txBody>
          <a:bodyPr/>
          <a:lstStyle>
            <a:lvl1pPr algn="l">
              <a:defRPr sz="2000" b="1" i="0" cap="all">
                <a:solidFill>
                  <a:srgbClr val="174782"/>
                </a:solidFill>
                <a:latin typeface="Georgia"/>
                <a:cs typeface="Georgia"/>
              </a:defRPr>
            </a:lvl1pPr>
          </a:lstStyle>
          <a:p>
            <a:r>
              <a:rPr lang="en-US" dirty="0" smtClean="0"/>
              <a:t>CLICK TO EDIT MASTER TITLE STYLE</a:t>
            </a:r>
            <a:endParaRPr lang="en-US" dirty="0"/>
          </a:p>
        </p:txBody>
      </p:sp>
      <p:sp>
        <p:nvSpPr>
          <p:cNvPr id="16" name="TextBox 15"/>
          <p:cNvSpPr txBox="1"/>
          <p:nvPr userDrawn="1"/>
        </p:nvSpPr>
        <p:spPr>
          <a:xfrm>
            <a:off x="914400" y="317212"/>
            <a:ext cx="6705600" cy="292388"/>
          </a:xfrm>
          <a:prstGeom prst="rect">
            <a:avLst/>
          </a:prstGeom>
          <a:noFill/>
        </p:spPr>
        <p:txBody>
          <a:bodyPr wrap="square" rtlCol="0">
            <a:spAutoFit/>
          </a:bodyPr>
          <a:lstStyle/>
          <a:p>
            <a:pPr defTabSz="457200"/>
            <a:r>
              <a:rPr lang="en-US" sz="1300" cap="all" dirty="0">
                <a:solidFill>
                  <a:prstClr val="white"/>
                </a:solidFill>
                <a:latin typeface="Georgia"/>
                <a:cs typeface="Georgia"/>
              </a:rPr>
              <a:t>CLICK HERE TO EDIT DOCUMENT TITLE HEADER INFORMATION</a:t>
            </a:r>
          </a:p>
        </p:txBody>
      </p:sp>
    </p:spTree>
    <p:extLst>
      <p:ext uri="{BB962C8B-B14F-4D97-AF65-F5344CB8AC3E}">
        <p14:creationId xmlns:p14="http://schemas.microsoft.com/office/powerpoint/2010/main" val="20676622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pic>
        <p:nvPicPr>
          <p:cNvPr id="12" name="Picture 11" title="I CARE LOGO"/>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241891" y="152401"/>
            <a:ext cx="648010" cy="495963"/>
          </a:xfrm>
          <a:prstGeom prst="rect">
            <a:avLst/>
          </a:prstGeom>
        </p:spPr>
      </p:pic>
      <p:sp>
        <p:nvSpPr>
          <p:cNvPr id="11" name="Rectangle 10"/>
          <p:cNvSpPr/>
          <p:nvPr userDrawn="1"/>
        </p:nvSpPr>
        <p:spPr>
          <a:xfrm>
            <a:off x="4724401" y="1295400"/>
            <a:ext cx="3867944" cy="4191000"/>
          </a:xfrm>
          <a:prstGeom prst="rect">
            <a:avLst/>
          </a:prstGeom>
          <a:solidFill>
            <a:schemeClr val="bg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defRPr/>
            </a:pPr>
            <a:r>
              <a:rPr lang="en-US" dirty="0">
                <a:solidFill>
                  <a:prstClr val="white"/>
                </a:solidFill>
                <a:latin typeface="Georgia"/>
                <a:cs typeface="Georgia"/>
              </a:rPr>
              <a:t>Click to insert image</a:t>
            </a:r>
            <a:br>
              <a:rPr lang="en-US" dirty="0">
                <a:solidFill>
                  <a:prstClr val="white"/>
                </a:solidFill>
                <a:latin typeface="Georgia"/>
                <a:cs typeface="Georgia"/>
              </a:rPr>
            </a:br>
            <a:r>
              <a:rPr lang="en-US" dirty="0">
                <a:solidFill>
                  <a:prstClr val="white"/>
                </a:solidFill>
                <a:latin typeface="Georgia"/>
                <a:cs typeface="Georgia"/>
              </a:rPr>
              <a:t/>
            </a:r>
            <a:br>
              <a:rPr lang="en-US" dirty="0">
                <a:solidFill>
                  <a:prstClr val="white"/>
                </a:solidFill>
                <a:latin typeface="Georgia"/>
                <a:cs typeface="Georgia"/>
              </a:rPr>
            </a:br>
            <a:r>
              <a:rPr lang="en-US" dirty="0">
                <a:solidFill>
                  <a:prstClr val="white"/>
                </a:solidFill>
                <a:latin typeface="Georgia"/>
                <a:cs typeface="Georgia"/>
              </a:rPr>
              <a:t>REMEMBER</a:t>
            </a:r>
            <a:r>
              <a:rPr lang="en-US" sz="1400" dirty="0">
                <a:solidFill>
                  <a:prstClr val="white"/>
                </a:solidFill>
                <a:latin typeface="Georgia"/>
                <a:cs typeface="Georgia"/>
              </a:rPr>
              <a:t> </a:t>
            </a:r>
            <a:br>
              <a:rPr lang="en-US" sz="1400" dirty="0">
                <a:solidFill>
                  <a:prstClr val="white"/>
                </a:solidFill>
                <a:latin typeface="Georgia"/>
                <a:cs typeface="Georgia"/>
              </a:rPr>
            </a:br>
            <a:r>
              <a:rPr lang="en-US" sz="1400" dirty="0">
                <a:solidFill>
                  <a:prstClr val="white"/>
                </a:solidFill>
                <a:latin typeface="Georgia"/>
                <a:cs typeface="Georgia"/>
              </a:rPr>
              <a:t>Add alternate text to your image </a:t>
            </a:r>
            <a:br>
              <a:rPr lang="en-US" sz="1400" dirty="0">
                <a:solidFill>
                  <a:prstClr val="white"/>
                </a:solidFill>
                <a:latin typeface="Georgia"/>
                <a:cs typeface="Georgia"/>
              </a:rPr>
            </a:br>
            <a:r>
              <a:rPr lang="en-US" sz="1400" dirty="0">
                <a:solidFill>
                  <a:prstClr val="white"/>
                </a:solidFill>
                <a:latin typeface="Georgia"/>
                <a:cs typeface="Georgia"/>
              </a:rPr>
              <a:t>for 508 accessibility.</a:t>
            </a:r>
            <a:br>
              <a:rPr lang="en-US" sz="1400" dirty="0">
                <a:solidFill>
                  <a:prstClr val="white"/>
                </a:solidFill>
                <a:latin typeface="Georgia"/>
                <a:cs typeface="Georgia"/>
              </a:rPr>
            </a:br>
            <a:r>
              <a:rPr lang="en-US" sz="1400" dirty="0">
                <a:solidFill>
                  <a:prstClr val="white"/>
                </a:solidFill>
                <a:latin typeface="Georgia"/>
                <a:cs typeface="Georgia"/>
              </a:rPr>
              <a:t/>
            </a:r>
            <a:br>
              <a:rPr lang="en-US" sz="1400" dirty="0">
                <a:solidFill>
                  <a:prstClr val="white"/>
                </a:solidFill>
                <a:latin typeface="Georgia"/>
                <a:cs typeface="Georgia"/>
              </a:rPr>
            </a:br>
            <a:r>
              <a:rPr lang="en-US" sz="1400" dirty="0">
                <a:solidFill>
                  <a:prstClr val="white"/>
                </a:solidFill>
                <a:latin typeface="Georgia"/>
                <a:cs typeface="Georgia"/>
              </a:rPr>
              <a:t>For more information on how to do this </a:t>
            </a:r>
            <a:br>
              <a:rPr lang="en-US" sz="1400" dirty="0">
                <a:solidFill>
                  <a:prstClr val="white"/>
                </a:solidFill>
                <a:latin typeface="Georgia"/>
                <a:cs typeface="Georgia"/>
              </a:rPr>
            </a:br>
            <a:r>
              <a:rPr lang="en-US" sz="1400" dirty="0">
                <a:solidFill>
                  <a:prstClr val="white"/>
                </a:solidFill>
                <a:latin typeface="Georgia"/>
                <a:cs typeface="Georgia"/>
              </a:rPr>
              <a:t>please visit: </a:t>
            </a:r>
            <a:r>
              <a:rPr lang="en-US" sz="1400" dirty="0">
                <a:solidFill>
                  <a:prstClr val="white"/>
                </a:solidFill>
                <a:latin typeface="Georgia"/>
                <a:cs typeface="Georgia"/>
                <a:hlinkClick r:id="rId3"/>
              </a:rPr>
              <a:t>http://www.section508.va.gov/support/tutorials/powerpoint/index.asp</a:t>
            </a:r>
            <a:endParaRPr lang="en-US" sz="1400" dirty="0">
              <a:solidFill>
                <a:prstClr val="white"/>
              </a:solidFill>
              <a:latin typeface="Georgia"/>
              <a:cs typeface="Georgia"/>
            </a:endParaRPr>
          </a:p>
        </p:txBody>
      </p:sp>
      <p:sp>
        <p:nvSpPr>
          <p:cNvPr id="4" name="Text Placeholder 3"/>
          <p:cNvSpPr>
            <a:spLocks noGrp="1"/>
          </p:cNvSpPr>
          <p:nvPr>
            <p:ph type="body" sz="half" idx="2" hasCustomPrompt="1"/>
          </p:nvPr>
        </p:nvSpPr>
        <p:spPr>
          <a:xfrm>
            <a:off x="914400" y="1828798"/>
            <a:ext cx="3352800" cy="4495802"/>
          </a:xfrm>
          <a:prstGeom prst="rect">
            <a:avLst/>
          </a:prstGeom>
          <a:ln>
            <a:solidFill>
              <a:schemeClr val="bg1"/>
            </a:solidFill>
          </a:ln>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1400">
                <a:solidFill>
                  <a:srgbClr val="7F7F7F"/>
                </a:solidFill>
                <a:latin typeface="Georgia"/>
                <a:cs typeface="Georgi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dirty="0" smtClean="0"/>
              <a:t>This area is proposed as a text box with information set at this approximate size and with this colorization. The size and layout proportions shown are merely recommendations and should be edited to accommodate your specific needs. This area is proposed as a text box with information set at this approximate size and with this colorization. The size and layout proportions shown are merely recommendations and should be edited to accommodate your specific needs. This area is proposed as a text box with information set at this approximate size and with this colorization. The size and layout proportions shown are merely recommendations and should be edited to accommodate your specific needs. </a:t>
            </a: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lang="en-US" dirty="0" smtClean="0"/>
          </a:p>
          <a:p>
            <a:pPr lvl="0"/>
            <a:endParaRPr lang="en-US" dirty="0" smtClean="0"/>
          </a:p>
        </p:txBody>
      </p:sp>
      <p:sp>
        <p:nvSpPr>
          <p:cNvPr id="2" name="Title 1"/>
          <p:cNvSpPr>
            <a:spLocks noGrp="1"/>
          </p:cNvSpPr>
          <p:nvPr>
            <p:ph type="title"/>
          </p:nvPr>
        </p:nvSpPr>
        <p:spPr>
          <a:xfrm>
            <a:off x="914400" y="1371599"/>
            <a:ext cx="3657600" cy="457200"/>
          </a:xfrm>
          <a:prstGeom prst="rect">
            <a:avLst/>
          </a:prstGeom>
          <a:ln>
            <a:solidFill>
              <a:schemeClr val="bg1"/>
            </a:solidFill>
          </a:ln>
        </p:spPr>
        <p:txBody>
          <a:bodyPr anchor="t"/>
          <a:lstStyle>
            <a:lvl1pPr algn="l">
              <a:defRPr sz="1800" b="1">
                <a:solidFill>
                  <a:srgbClr val="7F7F7F"/>
                </a:solidFill>
                <a:latin typeface="Georgia"/>
                <a:cs typeface="Georgia"/>
              </a:defRPr>
            </a:lvl1pPr>
          </a:lstStyle>
          <a:p>
            <a:r>
              <a:rPr lang="en-US" dirty="0" smtClean="0"/>
              <a:t>Click to edit Master title style</a:t>
            </a:r>
            <a:endParaRPr lang="en-US" dirty="0"/>
          </a:p>
        </p:txBody>
      </p:sp>
      <p:sp>
        <p:nvSpPr>
          <p:cNvPr id="10" name="TextBox 9"/>
          <p:cNvSpPr txBox="1"/>
          <p:nvPr userDrawn="1"/>
        </p:nvSpPr>
        <p:spPr>
          <a:xfrm>
            <a:off x="4648201" y="5667345"/>
            <a:ext cx="3867944" cy="553998"/>
          </a:xfrm>
          <a:prstGeom prst="rect">
            <a:avLst/>
          </a:prstGeom>
          <a:noFill/>
        </p:spPr>
        <p:txBody>
          <a:bodyPr wrap="square" rtlCol="0">
            <a:spAutoFit/>
          </a:bodyPr>
          <a:lstStyle/>
          <a:p>
            <a:pPr defTabSz="457200"/>
            <a:r>
              <a:rPr lang="en-US" sz="1000" dirty="0">
                <a:solidFill>
                  <a:srgbClr val="3088CD"/>
                </a:solidFill>
                <a:latin typeface="Georgia"/>
                <a:cs typeface="Georgia"/>
              </a:rPr>
              <a:t>Caption Text Option 1: shown in VA Light Blue and set differently for use in calling out information. REMEMBER to add alternate text to your image for 508 accessibility. </a:t>
            </a:r>
          </a:p>
        </p:txBody>
      </p:sp>
      <p:sp>
        <p:nvSpPr>
          <p:cNvPr id="16" name="TextBox 15"/>
          <p:cNvSpPr txBox="1"/>
          <p:nvPr userDrawn="1"/>
        </p:nvSpPr>
        <p:spPr>
          <a:xfrm>
            <a:off x="914400" y="317212"/>
            <a:ext cx="6705600" cy="292388"/>
          </a:xfrm>
          <a:prstGeom prst="rect">
            <a:avLst/>
          </a:prstGeom>
          <a:noFill/>
        </p:spPr>
        <p:txBody>
          <a:bodyPr wrap="square" rtlCol="0">
            <a:spAutoFit/>
          </a:bodyPr>
          <a:lstStyle/>
          <a:p>
            <a:pPr defTabSz="457200"/>
            <a:r>
              <a:rPr lang="en-US" sz="1300" cap="all" dirty="0">
                <a:solidFill>
                  <a:prstClr val="white"/>
                </a:solidFill>
                <a:latin typeface="Georgia"/>
                <a:cs typeface="Georgia"/>
              </a:rPr>
              <a:t>CLICK HERE TO EDIT DOCUMENT TITLE HEADER INFORMATION</a:t>
            </a:r>
          </a:p>
        </p:txBody>
      </p:sp>
    </p:spTree>
    <p:extLst>
      <p:ext uri="{BB962C8B-B14F-4D97-AF65-F5344CB8AC3E}">
        <p14:creationId xmlns:p14="http://schemas.microsoft.com/office/powerpoint/2010/main" val="41217448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1_Picture with Caption">
    <p:spTree>
      <p:nvGrpSpPr>
        <p:cNvPr id="1" name=""/>
        <p:cNvGrpSpPr/>
        <p:nvPr/>
      </p:nvGrpSpPr>
      <p:grpSpPr>
        <a:xfrm>
          <a:off x="0" y="0"/>
          <a:ext cx="0" cy="0"/>
          <a:chOff x="0" y="0"/>
          <a:chExt cx="0" cy="0"/>
        </a:xfrm>
      </p:grpSpPr>
      <p:pic>
        <p:nvPicPr>
          <p:cNvPr id="10" name="Picture 9" title="I CARE LOGO"/>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241891" y="113638"/>
            <a:ext cx="648010" cy="495963"/>
          </a:xfrm>
          <a:prstGeom prst="rect">
            <a:avLst/>
          </a:prstGeom>
        </p:spPr>
      </p:pic>
      <p:sp>
        <p:nvSpPr>
          <p:cNvPr id="4" name="Text Placeholder 3"/>
          <p:cNvSpPr>
            <a:spLocks noGrp="1"/>
          </p:cNvSpPr>
          <p:nvPr>
            <p:ph type="body" sz="half" idx="2" hasCustomPrompt="1"/>
          </p:nvPr>
        </p:nvSpPr>
        <p:spPr>
          <a:xfrm>
            <a:off x="990600" y="5334000"/>
            <a:ext cx="7086600" cy="990600"/>
          </a:xfrm>
          <a:prstGeom prst="rect">
            <a:avLst/>
          </a:prstGeom>
          <a:ln>
            <a:solidFill>
              <a:schemeClr val="bg1"/>
            </a:solidFill>
          </a:ln>
        </p:spPr>
        <p:txBody>
          <a:bodyPr/>
          <a:lstStyle>
            <a:lvl1pPr marL="0" indent="0">
              <a:buNone/>
              <a:defRPr sz="1400" baseline="0">
                <a:solidFill>
                  <a:srgbClr val="7F7F7F"/>
                </a:solidFill>
                <a:latin typeface="Georgia"/>
                <a:cs typeface="Georgi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This area is proposed as a text box with information set at this approximate size and with this colorization. The size and layout proportions shown are merely recommendations and should be edited to accommodate your specific needs.  This area is proposed as a text box with </a:t>
            </a:r>
          </a:p>
        </p:txBody>
      </p:sp>
      <p:sp>
        <p:nvSpPr>
          <p:cNvPr id="11" name="Rectangle 10"/>
          <p:cNvSpPr/>
          <p:nvPr userDrawn="1"/>
        </p:nvSpPr>
        <p:spPr>
          <a:xfrm>
            <a:off x="1066800" y="1295400"/>
            <a:ext cx="3429000" cy="3352800"/>
          </a:xfrm>
          <a:prstGeom prst="rect">
            <a:avLst/>
          </a:prstGeom>
          <a:solidFill>
            <a:schemeClr val="bg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defRPr/>
            </a:pPr>
            <a:r>
              <a:rPr lang="en-US" dirty="0">
                <a:solidFill>
                  <a:prstClr val="white"/>
                </a:solidFill>
                <a:latin typeface="Georgia"/>
                <a:cs typeface="Georgia"/>
              </a:rPr>
              <a:t>Click to insert image</a:t>
            </a:r>
            <a:br>
              <a:rPr lang="en-US" dirty="0">
                <a:solidFill>
                  <a:prstClr val="white"/>
                </a:solidFill>
                <a:latin typeface="Georgia"/>
                <a:cs typeface="Georgia"/>
              </a:rPr>
            </a:br>
            <a:r>
              <a:rPr lang="en-US" dirty="0">
                <a:solidFill>
                  <a:prstClr val="white"/>
                </a:solidFill>
                <a:latin typeface="Georgia"/>
                <a:cs typeface="Georgia"/>
              </a:rPr>
              <a:t/>
            </a:r>
            <a:br>
              <a:rPr lang="en-US" dirty="0">
                <a:solidFill>
                  <a:prstClr val="white"/>
                </a:solidFill>
                <a:latin typeface="Georgia"/>
                <a:cs typeface="Georgia"/>
              </a:rPr>
            </a:br>
            <a:r>
              <a:rPr lang="en-US" dirty="0">
                <a:solidFill>
                  <a:prstClr val="white"/>
                </a:solidFill>
                <a:latin typeface="Georgia"/>
                <a:cs typeface="Georgia"/>
              </a:rPr>
              <a:t>REMEMBER</a:t>
            </a:r>
            <a:r>
              <a:rPr lang="en-US" sz="1400" dirty="0">
                <a:solidFill>
                  <a:prstClr val="white"/>
                </a:solidFill>
                <a:latin typeface="Georgia"/>
                <a:cs typeface="Georgia"/>
              </a:rPr>
              <a:t> </a:t>
            </a:r>
            <a:br>
              <a:rPr lang="en-US" sz="1400" dirty="0">
                <a:solidFill>
                  <a:prstClr val="white"/>
                </a:solidFill>
                <a:latin typeface="Georgia"/>
                <a:cs typeface="Georgia"/>
              </a:rPr>
            </a:br>
            <a:r>
              <a:rPr lang="en-US" sz="1400" dirty="0">
                <a:solidFill>
                  <a:prstClr val="white"/>
                </a:solidFill>
                <a:latin typeface="Georgia"/>
                <a:cs typeface="Georgia"/>
              </a:rPr>
              <a:t>Add alternate text to your image </a:t>
            </a:r>
            <a:br>
              <a:rPr lang="en-US" sz="1400" dirty="0">
                <a:solidFill>
                  <a:prstClr val="white"/>
                </a:solidFill>
                <a:latin typeface="Georgia"/>
                <a:cs typeface="Georgia"/>
              </a:rPr>
            </a:br>
            <a:r>
              <a:rPr lang="en-US" sz="1400" dirty="0">
                <a:solidFill>
                  <a:prstClr val="white"/>
                </a:solidFill>
                <a:latin typeface="Georgia"/>
                <a:cs typeface="Georgia"/>
              </a:rPr>
              <a:t>for 508 accessibility.</a:t>
            </a:r>
            <a:br>
              <a:rPr lang="en-US" sz="1400" dirty="0">
                <a:solidFill>
                  <a:prstClr val="white"/>
                </a:solidFill>
                <a:latin typeface="Georgia"/>
                <a:cs typeface="Georgia"/>
              </a:rPr>
            </a:br>
            <a:r>
              <a:rPr lang="en-US" sz="1400" dirty="0">
                <a:solidFill>
                  <a:prstClr val="white"/>
                </a:solidFill>
                <a:latin typeface="Georgia"/>
                <a:cs typeface="Georgia"/>
              </a:rPr>
              <a:t/>
            </a:r>
            <a:br>
              <a:rPr lang="en-US" sz="1400" dirty="0">
                <a:solidFill>
                  <a:prstClr val="white"/>
                </a:solidFill>
                <a:latin typeface="Georgia"/>
                <a:cs typeface="Georgia"/>
              </a:rPr>
            </a:br>
            <a:r>
              <a:rPr lang="en-US" sz="1400" dirty="0">
                <a:solidFill>
                  <a:prstClr val="white"/>
                </a:solidFill>
                <a:latin typeface="Georgia"/>
                <a:cs typeface="Georgia"/>
              </a:rPr>
              <a:t>For more information on how to do this </a:t>
            </a:r>
            <a:br>
              <a:rPr lang="en-US" sz="1400" dirty="0">
                <a:solidFill>
                  <a:prstClr val="white"/>
                </a:solidFill>
                <a:latin typeface="Georgia"/>
                <a:cs typeface="Georgia"/>
              </a:rPr>
            </a:br>
            <a:r>
              <a:rPr lang="en-US" sz="1400" dirty="0">
                <a:solidFill>
                  <a:prstClr val="white"/>
                </a:solidFill>
                <a:latin typeface="Georgia"/>
                <a:cs typeface="Georgia"/>
              </a:rPr>
              <a:t>please visit: </a:t>
            </a:r>
            <a:r>
              <a:rPr lang="en-US" sz="1400" dirty="0">
                <a:solidFill>
                  <a:prstClr val="white"/>
                </a:solidFill>
                <a:latin typeface="Georgia"/>
                <a:cs typeface="Georgia"/>
                <a:hlinkClick r:id="rId3"/>
              </a:rPr>
              <a:t>http://www.section508.va.gov/support/tutorials/powerpoint/index.asp</a:t>
            </a:r>
            <a:endParaRPr lang="en-US" sz="1400" dirty="0">
              <a:solidFill>
                <a:prstClr val="white"/>
              </a:solidFill>
              <a:latin typeface="Georgia"/>
              <a:cs typeface="Georgia"/>
            </a:endParaRPr>
          </a:p>
        </p:txBody>
      </p:sp>
      <p:sp>
        <p:nvSpPr>
          <p:cNvPr id="7" name="Rectangle 6"/>
          <p:cNvSpPr/>
          <p:nvPr userDrawn="1"/>
        </p:nvSpPr>
        <p:spPr>
          <a:xfrm>
            <a:off x="4648200" y="1295400"/>
            <a:ext cx="3429000" cy="3352800"/>
          </a:xfrm>
          <a:prstGeom prst="rect">
            <a:avLst/>
          </a:prstGeom>
          <a:solidFill>
            <a:schemeClr val="bg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defRPr/>
            </a:pPr>
            <a:r>
              <a:rPr lang="en-US" dirty="0">
                <a:solidFill>
                  <a:prstClr val="white"/>
                </a:solidFill>
                <a:latin typeface="Georgia"/>
                <a:cs typeface="Georgia"/>
              </a:rPr>
              <a:t>Click to insert image</a:t>
            </a:r>
            <a:br>
              <a:rPr lang="en-US" dirty="0">
                <a:solidFill>
                  <a:prstClr val="white"/>
                </a:solidFill>
                <a:latin typeface="Georgia"/>
                <a:cs typeface="Georgia"/>
              </a:rPr>
            </a:br>
            <a:r>
              <a:rPr lang="en-US" dirty="0">
                <a:solidFill>
                  <a:prstClr val="white"/>
                </a:solidFill>
                <a:latin typeface="Georgia"/>
                <a:cs typeface="Georgia"/>
              </a:rPr>
              <a:t/>
            </a:r>
            <a:br>
              <a:rPr lang="en-US" dirty="0">
                <a:solidFill>
                  <a:prstClr val="white"/>
                </a:solidFill>
                <a:latin typeface="Georgia"/>
                <a:cs typeface="Georgia"/>
              </a:rPr>
            </a:br>
            <a:r>
              <a:rPr lang="en-US" dirty="0">
                <a:solidFill>
                  <a:prstClr val="white"/>
                </a:solidFill>
                <a:latin typeface="Georgia"/>
                <a:cs typeface="Georgia"/>
              </a:rPr>
              <a:t>REMEMBER</a:t>
            </a:r>
            <a:r>
              <a:rPr lang="en-US" sz="1400" dirty="0">
                <a:solidFill>
                  <a:prstClr val="white"/>
                </a:solidFill>
                <a:latin typeface="Georgia"/>
                <a:cs typeface="Georgia"/>
              </a:rPr>
              <a:t> </a:t>
            </a:r>
            <a:br>
              <a:rPr lang="en-US" sz="1400" dirty="0">
                <a:solidFill>
                  <a:prstClr val="white"/>
                </a:solidFill>
                <a:latin typeface="Georgia"/>
                <a:cs typeface="Georgia"/>
              </a:rPr>
            </a:br>
            <a:r>
              <a:rPr lang="en-US" sz="1400" dirty="0">
                <a:solidFill>
                  <a:prstClr val="white"/>
                </a:solidFill>
                <a:latin typeface="Georgia"/>
                <a:cs typeface="Georgia"/>
              </a:rPr>
              <a:t>Add alternate text to your image </a:t>
            </a:r>
            <a:br>
              <a:rPr lang="en-US" sz="1400" dirty="0">
                <a:solidFill>
                  <a:prstClr val="white"/>
                </a:solidFill>
                <a:latin typeface="Georgia"/>
                <a:cs typeface="Georgia"/>
              </a:rPr>
            </a:br>
            <a:r>
              <a:rPr lang="en-US" sz="1400" dirty="0">
                <a:solidFill>
                  <a:prstClr val="white"/>
                </a:solidFill>
                <a:latin typeface="Georgia"/>
                <a:cs typeface="Georgia"/>
              </a:rPr>
              <a:t>for 508 accessibility.</a:t>
            </a:r>
            <a:br>
              <a:rPr lang="en-US" sz="1400" dirty="0">
                <a:solidFill>
                  <a:prstClr val="white"/>
                </a:solidFill>
                <a:latin typeface="Georgia"/>
                <a:cs typeface="Georgia"/>
              </a:rPr>
            </a:br>
            <a:r>
              <a:rPr lang="en-US" sz="1400" dirty="0">
                <a:solidFill>
                  <a:prstClr val="white"/>
                </a:solidFill>
                <a:latin typeface="Georgia"/>
                <a:cs typeface="Georgia"/>
              </a:rPr>
              <a:t/>
            </a:r>
            <a:br>
              <a:rPr lang="en-US" sz="1400" dirty="0">
                <a:solidFill>
                  <a:prstClr val="white"/>
                </a:solidFill>
                <a:latin typeface="Georgia"/>
                <a:cs typeface="Georgia"/>
              </a:rPr>
            </a:br>
            <a:r>
              <a:rPr lang="en-US" sz="1400" dirty="0">
                <a:solidFill>
                  <a:prstClr val="white"/>
                </a:solidFill>
                <a:latin typeface="Georgia"/>
                <a:cs typeface="Georgia"/>
              </a:rPr>
              <a:t>For more information on how to do this </a:t>
            </a:r>
            <a:br>
              <a:rPr lang="en-US" sz="1400" dirty="0">
                <a:solidFill>
                  <a:prstClr val="white"/>
                </a:solidFill>
                <a:latin typeface="Georgia"/>
                <a:cs typeface="Georgia"/>
              </a:rPr>
            </a:br>
            <a:r>
              <a:rPr lang="en-US" sz="1400" dirty="0">
                <a:solidFill>
                  <a:prstClr val="white"/>
                </a:solidFill>
                <a:latin typeface="Georgia"/>
                <a:cs typeface="Georgia"/>
              </a:rPr>
              <a:t>please visit: </a:t>
            </a:r>
            <a:r>
              <a:rPr lang="en-US" sz="1400" dirty="0">
                <a:solidFill>
                  <a:prstClr val="white"/>
                </a:solidFill>
                <a:latin typeface="Georgia"/>
                <a:cs typeface="Georgia"/>
                <a:hlinkClick r:id="rId3"/>
              </a:rPr>
              <a:t>http://www.section508.va.gov/support/tutorials/powerpoint/index.asp</a:t>
            </a:r>
            <a:endParaRPr lang="en-US" sz="1400" dirty="0">
              <a:solidFill>
                <a:prstClr val="white"/>
              </a:solidFill>
              <a:latin typeface="Georgia"/>
              <a:cs typeface="Georgia"/>
            </a:endParaRPr>
          </a:p>
        </p:txBody>
      </p:sp>
      <p:sp>
        <p:nvSpPr>
          <p:cNvPr id="2" name="Title 1"/>
          <p:cNvSpPr>
            <a:spLocks noGrp="1"/>
          </p:cNvSpPr>
          <p:nvPr>
            <p:ph type="title"/>
          </p:nvPr>
        </p:nvSpPr>
        <p:spPr>
          <a:xfrm>
            <a:off x="990600" y="4876800"/>
            <a:ext cx="5334000" cy="457200"/>
          </a:xfrm>
          <a:prstGeom prst="rect">
            <a:avLst/>
          </a:prstGeom>
          <a:ln>
            <a:solidFill>
              <a:schemeClr val="bg1"/>
            </a:solidFill>
          </a:ln>
        </p:spPr>
        <p:txBody>
          <a:bodyPr anchor="t"/>
          <a:lstStyle>
            <a:lvl1pPr algn="l">
              <a:defRPr sz="2000" b="1">
                <a:solidFill>
                  <a:srgbClr val="7F7F7F"/>
                </a:solidFill>
                <a:latin typeface="Georgia"/>
                <a:cs typeface="Georgia"/>
              </a:defRPr>
            </a:lvl1pPr>
          </a:lstStyle>
          <a:p>
            <a:r>
              <a:rPr lang="en-US" dirty="0" smtClean="0"/>
              <a:t>Click to edit Master title style</a:t>
            </a:r>
            <a:endParaRPr lang="en-US" dirty="0"/>
          </a:p>
        </p:txBody>
      </p:sp>
      <p:sp>
        <p:nvSpPr>
          <p:cNvPr id="16" name="TextBox 15"/>
          <p:cNvSpPr txBox="1"/>
          <p:nvPr userDrawn="1"/>
        </p:nvSpPr>
        <p:spPr>
          <a:xfrm>
            <a:off x="914400" y="317212"/>
            <a:ext cx="6705600" cy="292388"/>
          </a:xfrm>
          <a:prstGeom prst="rect">
            <a:avLst/>
          </a:prstGeom>
          <a:noFill/>
        </p:spPr>
        <p:txBody>
          <a:bodyPr wrap="square" rtlCol="0">
            <a:spAutoFit/>
          </a:bodyPr>
          <a:lstStyle/>
          <a:p>
            <a:pPr defTabSz="457200"/>
            <a:r>
              <a:rPr lang="en-US" sz="1300" cap="all" dirty="0">
                <a:solidFill>
                  <a:prstClr val="white"/>
                </a:solidFill>
                <a:latin typeface="Georgia"/>
                <a:cs typeface="Georgia"/>
              </a:rPr>
              <a:t>CLICK HERE TO EDIT DOCUMENT TITLE HEADER INFORMATION</a:t>
            </a:r>
          </a:p>
        </p:txBody>
      </p:sp>
    </p:spTree>
    <p:extLst>
      <p:ext uri="{BB962C8B-B14F-4D97-AF65-F5344CB8AC3E}">
        <p14:creationId xmlns:p14="http://schemas.microsoft.com/office/powerpoint/2010/main" val="12221185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2_Picture with Caption">
    <p:spTree>
      <p:nvGrpSpPr>
        <p:cNvPr id="1" name=""/>
        <p:cNvGrpSpPr/>
        <p:nvPr/>
      </p:nvGrpSpPr>
      <p:grpSpPr>
        <a:xfrm>
          <a:off x="0" y="0"/>
          <a:ext cx="0" cy="0"/>
          <a:chOff x="0" y="0"/>
          <a:chExt cx="0" cy="0"/>
        </a:xfrm>
      </p:grpSpPr>
      <p:pic>
        <p:nvPicPr>
          <p:cNvPr id="12" name="Picture 11" title="I CARE LOGO"/>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241891" y="152401"/>
            <a:ext cx="648010" cy="495963"/>
          </a:xfrm>
          <a:prstGeom prst="rect">
            <a:avLst/>
          </a:prstGeom>
        </p:spPr>
      </p:pic>
      <p:sp>
        <p:nvSpPr>
          <p:cNvPr id="4" name="Text Placeholder 3"/>
          <p:cNvSpPr>
            <a:spLocks noGrp="1"/>
          </p:cNvSpPr>
          <p:nvPr>
            <p:ph type="body" sz="half" idx="2" hasCustomPrompt="1"/>
          </p:nvPr>
        </p:nvSpPr>
        <p:spPr>
          <a:xfrm>
            <a:off x="990600" y="4724400"/>
            <a:ext cx="7086600" cy="1447800"/>
          </a:xfrm>
          <a:prstGeom prst="rect">
            <a:avLst/>
          </a:prstGeom>
          <a:ln>
            <a:solidFill>
              <a:schemeClr val="bg1"/>
            </a:solidFill>
          </a:ln>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1400">
                <a:solidFill>
                  <a:srgbClr val="7F7F7F"/>
                </a:solidFill>
                <a:latin typeface="Georgia"/>
                <a:cs typeface="Georgi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dirty="0" smtClean="0"/>
              <a:t>This area is proposed as a text box with information set at this approximate size and with this colorization. The size and layout proportions shown are merely recommendations and should be edited to accommodate your specific needs.  This area is proposed as a text box with information set at this approximate size and with this colorization. The size and layout proportions shown are merely recommendations and should be edited to accommodate your specific needs.  This area is proposed as a text box with information set at this</a:t>
            </a:r>
          </a:p>
          <a:p>
            <a:pPr lvl="0"/>
            <a:endParaRPr lang="en-US" dirty="0" smtClean="0"/>
          </a:p>
        </p:txBody>
      </p:sp>
      <p:sp>
        <p:nvSpPr>
          <p:cNvPr id="11" name="Rectangle 10"/>
          <p:cNvSpPr/>
          <p:nvPr userDrawn="1"/>
        </p:nvSpPr>
        <p:spPr>
          <a:xfrm>
            <a:off x="1066800" y="1371600"/>
            <a:ext cx="2286000" cy="2667000"/>
          </a:xfrm>
          <a:prstGeom prst="rect">
            <a:avLst/>
          </a:prstGeom>
          <a:solidFill>
            <a:schemeClr val="bg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defRPr/>
            </a:pPr>
            <a:r>
              <a:rPr lang="en-US" sz="1200" dirty="0">
                <a:solidFill>
                  <a:prstClr val="white"/>
                </a:solidFill>
                <a:latin typeface="Georgia"/>
                <a:cs typeface="Georgia"/>
              </a:rPr>
              <a:t>Click to insert image</a:t>
            </a:r>
            <a:br>
              <a:rPr lang="en-US" sz="1200" dirty="0">
                <a:solidFill>
                  <a:prstClr val="white"/>
                </a:solidFill>
                <a:latin typeface="Georgia"/>
                <a:cs typeface="Georgia"/>
              </a:rPr>
            </a:br>
            <a:r>
              <a:rPr lang="en-US" sz="1200" dirty="0">
                <a:solidFill>
                  <a:prstClr val="white"/>
                </a:solidFill>
                <a:latin typeface="Georgia"/>
                <a:cs typeface="Georgia"/>
              </a:rPr>
              <a:t/>
            </a:r>
            <a:br>
              <a:rPr lang="en-US" sz="1200" dirty="0">
                <a:solidFill>
                  <a:prstClr val="white"/>
                </a:solidFill>
                <a:latin typeface="Georgia"/>
                <a:cs typeface="Georgia"/>
              </a:rPr>
            </a:br>
            <a:r>
              <a:rPr lang="en-US" sz="1200" dirty="0">
                <a:solidFill>
                  <a:prstClr val="white"/>
                </a:solidFill>
                <a:latin typeface="Georgia"/>
                <a:cs typeface="Georgia"/>
              </a:rPr>
              <a:t>REMEMBER </a:t>
            </a:r>
            <a:br>
              <a:rPr lang="en-US" sz="1200" dirty="0">
                <a:solidFill>
                  <a:prstClr val="white"/>
                </a:solidFill>
                <a:latin typeface="Georgia"/>
                <a:cs typeface="Georgia"/>
              </a:rPr>
            </a:br>
            <a:r>
              <a:rPr lang="en-US" sz="1200" dirty="0">
                <a:solidFill>
                  <a:prstClr val="white"/>
                </a:solidFill>
                <a:latin typeface="Georgia"/>
                <a:cs typeface="Georgia"/>
              </a:rPr>
              <a:t>Add alternate text to your image </a:t>
            </a:r>
            <a:br>
              <a:rPr lang="en-US" sz="1200" dirty="0">
                <a:solidFill>
                  <a:prstClr val="white"/>
                </a:solidFill>
                <a:latin typeface="Georgia"/>
                <a:cs typeface="Georgia"/>
              </a:rPr>
            </a:br>
            <a:r>
              <a:rPr lang="en-US" sz="1200" dirty="0">
                <a:solidFill>
                  <a:prstClr val="white"/>
                </a:solidFill>
                <a:latin typeface="Georgia"/>
                <a:cs typeface="Georgia"/>
              </a:rPr>
              <a:t>for 508 accessibility.</a:t>
            </a:r>
            <a:br>
              <a:rPr lang="en-US" sz="1200" dirty="0">
                <a:solidFill>
                  <a:prstClr val="white"/>
                </a:solidFill>
                <a:latin typeface="Georgia"/>
                <a:cs typeface="Georgia"/>
              </a:rPr>
            </a:br>
            <a:r>
              <a:rPr lang="en-US" sz="1200" dirty="0">
                <a:solidFill>
                  <a:prstClr val="white"/>
                </a:solidFill>
                <a:latin typeface="Georgia"/>
                <a:cs typeface="Georgia"/>
              </a:rPr>
              <a:t/>
            </a:r>
            <a:br>
              <a:rPr lang="en-US" sz="1200" dirty="0">
                <a:solidFill>
                  <a:prstClr val="white"/>
                </a:solidFill>
                <a:latin typeface="Georgia"/>
                <a:cs typeface="Georgia"/>
              </a:rPr>
            </a:br>
            <a:r>
              <a:rPr lang="en-US" sz="1200" dirty="0">
                <a:solidFill>
                  <a:prstClr val="white"/>
                </a:solidFill>
                <a:latin typeface="Georgia"/>
                <a:cs typeface="Georgia"/>
              </a:rPr>
              <a:t>For more information on how to do this </a:t>
            </a:r>
            <a:br>
              <a:rPr lang="en-US" sz="1200" dirty="0">
                <a:solidFill>
                  <a:prstClr val="white"/>
                </a:solidFill>
                <a:latin typeface="Georgia"/>
                <a:cs typeface="Georgia"/>
              </a:rPr>
            </a:br>
            <a:r>
              <a:rPr lang="en-US" sz="1200" dirty="0">
                <a:solidFill>
                  <a:prstClr val="white"/>
                </a:solidFill>
                <a:latin typeface="Georgia"/>
                <a:cs typeface="Georgia"/>
              </a:rPr>
              <a:t>please visit: </a:t>
            </a:r>
            <a:r>
              <a:rPr lang="en-US" sz="1200" dirty="0">
                <a:solidFill>
                  <a:prstClr val="white"/>
                </a:solidFill>
                <a:latin typeface="Georgia"/>
                <a:cs typeface="Georgia"/>
                <a:hlinkClick r:id="rId3"/>
              </a:rPr>
              <a:t>http://www.section508.va.gov/support/tutorials/powerpoint/index.asp</a:t>
            </a:r>
            <a:endParaRPr lang="en-US" sz="1200" dirty="0">
              <a:solidFill>
                <a:prstClr val="white"/>
              </a:solidFill>
              <a:latin typeface="Georgia"/>
              <a:cs typeface="Georgia"/>
            </a:endParaRPr>
          </a:p>
        </p:txBody>
      </p:sp>
      <p:sp>
        <p:nvSpPr>
          <p:cNvPr id="8" name="Rectangle 7"/>
          <p:cNvSpPr/>
          <p:nvPr userDrawn="1"/>
        </p:nvSpPr>
        <p:spPr>
          <a:xfrm>
            <a:off x="3429000" y="1371600"/>
            <a:ext cx="2286000" cy="2667000"/>
          </a:xfrm>
          <a:prstGeom prst="rect">
            <a:avLst/>
          </a:prstGeom>
          <a:solidFill>
            <a:schemeClr val="bg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defRPr/>
            </a:pPr>
            <a:r>
              <a:rPr lang="en-US" sz="1200" dirty="0">
                <a:solidFill>
                  <a:prstClr val="white"/>
                </a:solidFill>
                <a:latin typeface="Georgia"/>
                <a:cs typeface="Georgia"/>
              </a:rPr>
              <a:t>Click to insert image</a:t>
            </a:r>
            <a:br>
              <a:rPr lang="en-US" sz="1200" dirty="0">
                <a:solidFill>
                  <a:prstClr val="white"/>
                </a:solidFill>
                <a:latin typeface="Georgia"/>
                <a:cs typeface="Georgia"/>
              </a:rPr>
            </a:br>
            <a:r>
              <a:rPr lang="en-US" sz="1200" dirty="0">
                <a:solidFill>
                  <a:prstClr val="white"/>
                </a:solidFill>
                <a:latin typeface="Georgia"/>
                <a:cs typeface="Georgia"/>
              </a:rPr>
              <a:t/>
            </a:r>
            <a:br>
              <a:rPr lang="en-US" sz="1200" dirty="0">
                <a:solidFill>
                  <a:prstClr val="white"/>
                </a:solidFill>
                <a:latin typeface="Georgia"/>
                <a:cs typeface="Georgia"/>
              </a:rPr>
            </a:br>
            <a:r>
              <a:rPr lang="en-US" sz="1200" dirty="0">
                <a:solidFill>
                  <a:prstClr val="white"/>
                </a:solidFill>
                <a:latin typeface="Georgia"/>
                <a:cs typeface="Georgia"/>
              </a:rPr>
              <a:t>REMEMBER </a:t>
            </a:r>
            <a:br>
              <a:rPr lang="en-US" sz="1200" dirty="0">
                <a:solidFill>
                  <a:prstClr val="white"/>
                </a:solidFill>
                <a:latin typeface="Georgia"/>
                <a:cs typeface="Georgia"/>
              </a:rPr>
            </a:br>
            <a:r>
              <a:rPr lang="en-US" sz="1200" dirty="0">
                <a:solidFill>
                  <a:prstClr val="white"/>
                </a:solidFill>
                <a:latin typeface="Georgia"/>
                <a:cs typeface="Georgia"/>
              </a:rPr>
              <a:t>Add alternate text to your image </a:t>
            </a:r>
            <a:br>
              <a:rPr lang="en-US" sz="1200" dirty="0">
                <a:solidFill>
                  <a:prstClr val="white"/>
                </a:solidFill>
                <a:latin typeface="Georgia"/>
                <a:cs typeface="Georgia"/>
              </a:rPr>
            </a:br>
            <a:r>
              <a:rPr lang="en-US" sz="1200" dirty="0">
                <a:solidFill>
                  <a:prstClr val="white"/>
                </a:solidFill>
                <a:latin typeface="Georgia"/>
                <a:cs typeface="Georgia"/>
              </a:rPr>
              <a:t>for 508 accessibility.</a:t>
            </a:r>
            <a:br>
              <a:rPr lang="en-US" sz="1200" dirty="0">
                <a:solidFill>
                  <a:prstClr val="white"/>
                </a:solidFill>
                <a:latin typeface="Georgia"/>
                <a:cs typeface="Georgia"/>
              </a:rPr>
            </a:br>
            <a:r>
              <a:rPr lang="en-US" sz="1200" dirty="0">
                <a:solidFill>
                  <a:prstClr val="white"/>
                </a:solidFill>
                <a:latin typeface="Georgia"/>
                <a:cs typeface="Georgia"/>
              </a:rPr>
              <a:t/>
            </a:r>
            <a:br>
              <a:rPr lang="en-US" sz="1200" dirty="0">
                <a:solidFill>
                  <a:prstClr val="white"/>
                </a:solidFill>
                <a:latin typeface="Georgia"/>
                <a:cs typeface="Georgia"/>
              </a:rPr>
            </a:br>
            <a:r>
              <a:rPr lang="en-US" sz="1200" dirty="0">
                <a:solidFill>
                  <a:prstClr val="white"/>
                </a:solidFill>
                <a:latin typeface="Georgia"/>
                <a:cs typeface="Georgia"/>
              </a:rPr>
              <a:t>For more information on how to do this </a:t>
            </a:r>
            <a:br>
              <a:rPr lang="en-US" sz="1200" dirty="0">
                <a:solidFill>
                  <a:prstClr val="white"/>
                </a:solidFill>
                <a:latin typeface="Georgia"/>
                <a:cs typeface="Georgia"/>
              </a:rPr>
            </a:br>
            <a:r>
              <a:rPr lang="en-US" sz="1200" dirty="0">
                <a:solidFill>
                  <a:prstClr val="white"/>
                </a:solidFill>
                <a:latin typeface="Georgia"/>
                <a:cs typeface="Georgia"/>
              </a:rPr>
              <a:t>please visit: </a:t>
            </a:r>
            <a:r>
              <a:rPr lang="en-US" sz="1200" dirty="0">
                <a:solidFill>
                  <a:prstClr val="white"/>
                </a:solidFill>
                <a:latin typeface="Georgia"/>
                <a:cs typeface="Georgia"/>
                <a:hlinkClick r:id="rId3"/>
              </a:rPr>
              <a:t>http://www.section508.va.gov/support/tutorials/powerpoint/index.asp</a:t>
            </a:r>
            <a:endParaRPr lang="en-US" sz="1200" dirty="0">
              <a:solidFill>
                <a:prstClr val="white"/>
              </a:solidFill>
              <a:latin typeface="Georgia"/>
              <a:cs typeface="Georgia"/>
            </a:endParaRPr>
          </a:p>
        </p:txBody>
      </p:sp>
      <p:sp>
        <p:nvSpPr>
          <p:cNvPr id="9" name="Rectangle 8"/>
          <p:cNvSpPr/>
          <p:nvPr userDrawn="1"/>
        </p:nvSpPr>
        <p:spPr>
          <a:xfrm>
            <a:off x="5791200" y="1371600"/>
            <a:ext cx="2286000" cy="2667000"/>
          </a:xfrm>
          <a:prstGeom prst="rect">
            <a:avLst/>
          </a:prstGeom>
          <a:solidFill>
            <a:schemeClr val="bg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defRPr/>
            </a:pPr>
            <a:r>
              <a:rPr lang="en-US" sz="1200" dirty="0">
                <a:solidFill>
                  <a:prstClr val="white"/>
                </a:solidFill>
                <a:latin typeface="Georgia"/>
                <a:cs typeface="Georgia"/>
              </a:rPr>
              <a:t>Click to insert image</a:t>
            </a:r>
            <a:br>
              <a:rPr lang="en-US" sz="1200" dirty="0">
                <a:solidFill>
                  <a:prstClr val="white"/>
                </a:solidFill>
                <a:latin typeface="Georgia"/>
                <a:cs typeface="Georgia"/>
              </a:rPr>
            </a:br>
            <a:r>
              <a:rPr lang="en-US" sz="1200" dirty="0">
                <a:solidFill>
                  <a:prstClr val="white"/>
                </a:solidFill>
                <a:latin typeface="Georgia"/>
                <a:cs typeface="Georgia"/>
              </a:rPr>
              <a:t/>
            </a:r>
            <a:br>
              <a:rPr lang="en-US" sz="1200" dirty="0">
                <a:solidFill>
                  <a:prstClr val="white"/>
                </a:solidFill>
                <a:latin typeface="Georgia"/>
                <a:cs typeface="Georgia"/>
              </a:rPr>
            </a:br>
            <a:r>
              <a:rPr lang="en-US" sz="1200" dirty="0">
                <a:solidFill>
                  <a:prstClr val="white"/>
                </a:solidFill>
                <a:latin typeface="Georgia"/>
                <a:cs typeface="Georgia"/>
              </a:rPr>
              <a:t>REMEMBER </a:t>
            </a:r>
            <a:br>
              <a:rPr lang="en-US" sz="1200" dirty="0">
                <a:solidFill>
                  <a:prstClr val="white"/>
                </a:solidFill>
                <a:latin typeface="Georgia"/>
                <a:cs typeface="Georgia"/>
              </a:rPr>
            </a:br>
            <a:r>
              <a:rPr lang="en-US" sz="1200" dirty="0">
                <a:solidFill>
                  <a:prstClr val="white"/>
                </a:solidFill>
                <a:latin typeface="Georgia"/>
                <a:cs typeface="Georgia"/>
              </a:rPr>
              <a:t>Add alternate text to your image </a:t>
            </a:r>
            <a:br>
              <a:rPr lang="en-US" sz="1200" dirty="0">
                <a:solidFill>
                  <a:prstClr val="white"/>
                </a:solidFill>
                <a:latin typeface="Georgia"/>
                <a:cs typeface="Georgia"/>
              </a:rPr>
            </a:br>
            <a:r>
              <a:rPr lang="en-US" sz="1200" dirty="0">
                <a:solidFill>
                  <a:prstClr val="white"/>
                </a:solidFill>
                <a:latin typeface="Georgia"/>
                <a:cs typeface="Georgia"/>
              </a:rPr>
              <a:t>for 508 accessibility.</a:t>
            </a:r>
            <a:br>
              <a:rPr lang="en-US" sz="1200" dirty="0">
                <a:solidFill>
                  <a:prstClr val="white"/>
                </a:solidFill>
                <a:latin typeface="Georgia"/>
                <a:cs typeface="Georgia"/>
              </a:rPr>
            </a:br>
            <a:r>
              <a:rPr lang="en-US" sz="1200" dirty="0">
                <a:solidFill>
                  <a:prstClr val="white"/>
                </a:solidFill>
                <a:latin typeface="Georgia"/>
                <a:cs typeface="Georgia"/>
              </a:rPr>
              <a:t/>
            </a:r>
            <a:br>
              <a:rPr lang="en-US" sz="1200" dirty="0">
                <a:solidFill>
                  <a:prstClr val="white"/>
                </a:solidFill>
                <a:latin typeface="Georgia"/>
                <a:cs typeface="Georgia"/>
              </a:rPr>
            </a:br>
            <a:r>
              <a:rPr lang="en-US" sz="1200" dirty="0">
                <a:solidFill>
                  <a:prstClr val="white"/>
                </a:solidFill>
                <a:latin typeface="Georgia"/>
                <a:cs typeface="Georgia"/>
              </a:rPr>
              <a:t>For more information on how to do this </a:t>
            </a:r>
            <a:br>
              <a:rPr lang="en-US" sz="1200" dirty="0">
                <a:solidFill>
                  <a:prstClr val="white"/>
                </a:solidFill>
                <a:latin typeface="Georgia"/>
                <a:cs typeface="Georgia"/>
              </a:rPr>
            </a:br>
            <a:r>
              <a:rPr lang="en-US" sz="1200" dirty="0">
                <a:solidFill>
                  <a:prstClr val="white"/>
                </a:solidFill>
                <a:latin typeface="Georgia"/>
                <a:cs typeface="Georgia"/>
              </a:rPr>
              <a:t>please visit: </a:t>
            </a:r>
            <a:r>
              <a:rPr lang="en-US" sz="1200" dirty="0">
                <a:solidFill>
                  <a:prstClr val="white"/>
                </a:solidFill>
                <a:latin typeface="Georgia"/>
                <a:cs typeface="Georgia"/>
                <a:hlinkClick r:id="rId3"/>
              </a:rPr>
              <a:t>http://www.section508.va.gov/support/tutorials/powerpoint/index.asp</a:t>
            </a:r>
            <a:endParaRPr lang="en-US" sz="1200" dirty="0">
              <a:solidFill>
                <a:prstClr val="white"/>
              </a:solidFill>
              <a:latin typeface="Georgia"/>
              <a:cs typeface="Georgia"/>
            </a:endParaRPr>
          </a:p>
        </p:txBody>
      </p:sp>
      <p:sp>
        <p:nvSpPr>
          <p:cNvPr id="2" name="Title 1"/>
          <p:cNvSpPr>
            <a:spLocks noGrp="1"/>
          </p:cNvSpPr>
          <p:nvPr>
            <p:ph type="title"/>
          </p:nvPr>
        </p:nvSpPr>
        <p:spPr>
          <a:xfrm>
            <a:off x="990600" y="4267200"/>
            <a:ext cx="4419600" cy="457200"/>
          </a:xfrm>
          <a:prstGeom prst="rect">
            <a:avLst/>
          </a:prstGeom>
          <a:ln>
            <a:solidFill>
              <a:schemeClr val="bg1"/>
            </a:solidFill>
          </a:ln>
        </p:spPr>
        <p:txBody>
          <a:bodyPr anchor="t"/>
          <a:lstStyle>
            <a:lvl1pPr algn="l">
              <a:defRPr sz="2000" b="1">
                <a:solidFill>
                  <a:srgbClr val="7F7F7F"/>
                </a:solidFill>
                <a:latin typeface="Georgia"/>
                <a:cs typeface="Georgia"/>
              </a:defRPr>
            </a:lvl1pPr>
          </a:lstStyle>
          <a:p>
            <a:r>
              <a:rPr lang="en-US" dirty="0" smtClean="0"/>
              <a:t>Click to edit Master title style</a:t>
            </a:r>
            <a:endParaRPr lang="en-US" dirty="0"/>
          </a:p>
        </p:txBody>
      </p:sp>
      <p:sp>
        <p:nvSpPr>
          <p:cNvPr id="18" name="TextBox 17"/>
          <p:cNvSpPr txBox="1"/>
          <p:nvPr userDrawn="1"/>
        </p:nvSpPr>
        <p:spPr>
          <a:xfrm>
            <a:off x="914400" y="317212"/>
            <a:ext cx="6705600" cy="292388"/>
          </a:xfrm>
          <a:prstGeom prst="rect">
            <a:avLst/>
          </a:prstGeom>
          <a:noFill/>
        </p:spPr>
        <p:txBody>
          <a:bodyPr wrap="square" rtlCol="0">
            <a:spAutoFit/>
          </a:bodyPr>
          <a:lstStyle/>
          <a:p>
            <a:pPr defTabSz="457200"/>
            <a:r>
              <a:rPr lang="en-US" sz="1300" cap="all" dirty="0">
                <a:solidFill>
                  <a:prstClr val="white"/>
                </a:solidFill>
                <a:latin typeface="Georgia"/>
                <a:cs typeface="Georgia"/>
              </a:rPr>
              <a:t>CLICK HERE TO EDIT DOCUMENT TITLE HEADER INFORMATION</a:t>
            </a:r>
          </a:p>
        </p:txBody>
      </p:sp>
    </p:spTree>
    <p:extLst>
      <p:ext uri="{BB962C8B-B14F-4D97-AF65-F5344CB8AC3E}">
        <p14:creationId xmlns:p14="http://schemas.microsoft.com/office/powerpoint/2010/main" val="32934363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7593" y="4406900"/>
            <a:ext cx="7772400" cy="1362075"/>
          </a:xfrm>
          <a:prstGeom prst="rect">
            <a:avLst/>
          </a:prstGeom>
        </p:spPr>
        <p:txBody>
          <a:bodyPr anchor="t">
            <a:normAutofit/>
          </a:bodyPr>
          <a:lstStyle>
            <a:lvl1pPr algn="l">
              <a:defRPr sz="32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53759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105449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22248" y="291264"/>
            <a:ext cx="8229600" cy="1290637"/>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1886125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0686892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AD8D91A-A2EE-4B54-B3C6-F6C67903BA9C}" type="datetime1">
              <a:rPr lang="en-US" smtClean="0"/>
              <a:pPr/>
              <a:t>10/01/2016</a:t>
            </a:fld>
            <a:endParaRPr lang="en-US" dirty="0"/>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FA84A37A-AFC2-4A01-80A1-FC20F2C0D5BB}" type="slidenum">
              <a:rPr lang="en-US" smtClean="0"/>
              <a:pPr/>
              <a:t>‹#›</a:t>
            </a:fld>
            <a:endParaRPr lang="en-US" dirty="0"/>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
        <p:nvSpPr>
          <p:cNvPr id="15" name="Slide Number Placeholder 5"/>
          <p:cNvSpPr txBox="1">
            <a:spLocks/>
          </p:cNvSpPr>
          <p:nvPr userDrawn="1"/>
        </p:nvSpPr>
        <p:spPr>
          <a:xfrm>
            <a:off x="6937830" y="6400138"/>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983F1FA-211D-3044-9E35-958DFBC26156}" type="slidenum">
              <a:rPr lang="en-US" smtClean="0">
                <a:solidFill>
                  <a:prstClr val="white"/>
                </a:solidFill>
              </a:rPr>
              <a:pPr/>
              <a:t>‹#›</a:t>
            </a:fld>
            <a:endParaRPr lang="en-US" dirty="0">
              <a:solidFill>
                <a:prstClr val="white"/>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59A7B8-0EC4-44C9-AFEF-25E144F11C06}" type="datetime1">
              <a:rPr lang="en-US" smtClean="0"/>
              <a:pPr/>
              <a:t>10/01/2016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2BB47B5-C739-4DAE-AACD-CC58CA843AC4}" type="datetime1">
              <a:rPr lang="en-US" smtClean="0"/>
              <a:pPr/>
              <a:t>10/01/2016</a:t>
            </a:fld>
            <a:endParaRPr lang="en-US" dirty="0"/>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hf sldNum="0"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E72AE48-94E6-46E0-BE32-5F0716DE9115}" type="datetime1">
              <a:rPr lang="en-US" smtClean="0"/>
              <a:pPr/>
              <a:t>10/01/2016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Tree>
  </p:cSld>
  <p:clrMapOvr>
    <a:masterClrMapping/>
  </p:clrMapOvr>
  <p:hf sldNum="0"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884C285-8BCE-48FC-97D9-E2837AF38351}" type="datetime1">
              <a:rPr lang="en-US" smtClean="0"/>
              <a:pPr/>
              <a:t>10/01/2016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Tree>
  </p:cSld>
  <p:clrMapOvr>
    <a:masterClrMapping/>
  </p:clrMapOvr>
  <p:hf sldNum="0"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70D3E6-EF16-4488-94A4-211508FE4682}" type="datetime1">
              <a:rPr lang="en-US" smtClean="0"/>
              <a:pPr/>
              <a:t>10/01/2016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7077FB3B-20DA-4D0E-BF16-8262B7156612}" type="datetime1">
              <a:rPr lang="en-US" smtClean="0"/>
              <a:pPr/>
              <a:t>10/01/2016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Tree>
  </p:cSld>
  <p:clrMapOvr>
    <a:masterClrMapping/>
  </p:clrMapOvr>
  <p:hf sldNum="0"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C273C2C-6BD0-40EC-8D8D-4D51F089C5EB}" type="datetime1">
              <a:rPr lang="en-US" smtClean="0"/>
              <a:pPr/>
              <a:t>10/01/2016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2D377F5C-EDA7-4864-9756-35769B0E62CF}" type="datetime1">
              <a:rPr lang="en-US" smtClean="0"/>
              <a:pPr/>
              <a:t>10/01/2016</a:t>
            </a:fld>
            <a:endParaRPr lang="en-US"/>
          </a:p>
        </p:txBody>
      </p:sp>
      <p:sp>
        <p:nvSpPr>
          <p:cNvPr id="7" name="Slide Number Placeholder 6"/>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defTabSz="457200"/>
            <a:fld id="{8FD8308C-6DE1-4A08-B5A9-0627C0E25B9B}" type="datetime1">
              <a:rPr lang="en-US" smtClean="0">
                <a:solidFill>
                  <a:srgbClr val="000000"/>
                </a:solidFill>
              </a:rPr>
              <a:pPr defTabSz="457200"/>
              <a:t>10/01/2016</a:t>
            </a:fld>
            <a:endParaRPr lang="en-US" dirty="0">
              <a:solidFill>
                <a:srgbClr val="000000"/>
              </a:solidFill>
            </a:endParaRPr>
          </a:p>
        </p:txBody>
      </p:sp>
      <p:sp>
        <p:nvSpPr>
          <p:cNvPr id="5" name="Footer Placeholder 4"/>
          <p:cNvSpPr>
            <a:spLocks noGrp="1"/>
          </p:cNvSpPr>
          <p:nvPr>
            <p:ph type="ftr" sz="quarter" idx="11"/>
          </p:nvPr>
        </p:nvSpPr>
        <p:spPr/>
        <p:txBody>
          <a:bodyPr/>
          <a:lstStyle/>
          <a:p>
            <a:pPr defTabSz="457200"/>
            <a:endParaRPr lang="en-US" dirty="0">
              <a:solidFill>
                <a:srgbClr val="000000"/>
              </a:solidFill>
            </a:endParaRP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09542409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defTabSz="457200"/>
            <a:fld id="{61942082-868F-4451-8F0E-4210CE0E2B16}" type="datetime1">
              <a:rPr lang="en-US" smtClean="0">
                <a:solidFill>
                  <a:srgbClr val="000000"/>
                </a:solidFill>
              </a:rPr>
              <a:pPr defTabSz="457200"/>
              <a:t>10/01/2016</a:t>
            </a:fld>
            <a:endParaRPr lang="en-US" dirty="0">
              <a:solidFill>
                <a:srgbClr val="000000"/>
              </a:solidFill>
            </a:endParaRPr>
          </a:p>
        </p:txBody>
      </p:sp>
      <p:sp>
        <p:nvSpPr>
          <p:cNvPr id="5" name="Footer Placeholder 4"/>
          <p:cNvSpPr>
            <a:spLocks noGrp="1"/>
          </p:cNvSpPr>
          <p:nvPr>
            <p:ph type="ftr" sz="quarter" idx="11"/>
          </p:nvPr>
        </p:nvSpPr>
        <p:spPr/>
        <p:txBody>
          <a:bodyPr/>
          <a:lstStyle/>
          <a:p>
            <a:pPr defTabSz="457200"/>
            <a:endParaRPr lang="en-US" dirty="0">
              <a:solidFill>
                <a:srgbClr val="000000"/>
              </a:solidFill>
            </a:endParaRP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113442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71049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defTabSz="457200"/>
            <a:fld id="{8FD8308C-6DE1-4A08-B5A9-0627C0E25B9B}" type="datetime1">
              <a:rPr lang="en-US">
                <a:solidFill>
                  <a:srgbClr val="000000"/>
                </a:solidFill>
              </a:rPr>
              <a:pPr defTabSz="457200"/>
              <a:t>10/01/2016</a:t>
            </a:fld>
            <a:endParaRPr lang="en-US" dirty="0">
              <a:solidFill>
                <a:srgbClr val="000000"/>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defTabSz="457200"/>
            <a:endParaRPr lang="en-US" dirty="0">
              <a:solidFill>
                <a:srgbClr val="000000"/>
              </a:solidFill>
            </a:endParaRP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4731660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defTabSz="457200"/>
            <a:fld id="{61942082-868F-4451-8F0E-4210CE0E2B16}" type="datetime1">
              <a:rPr lang="en-US">
                <a:solidFill>
                  <a:srgbClr val="000000"/>
                </a:solidFill>
              </a:rPr>
              <a:pPr defTabSz="457200"/>
              <a:t>10/01/2016</a:t>
            </a:fld>
            <a:endParaRPr lang="en-US" dirty="0">
              <a:solidFill>
                <a:srgbClr val="000000"/>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defTabSz="457200"/>
            <a:endParaRPr lang="en-US" dirty="0">
              <a:solidFill>
                <a:srgbClr val="000000"/>
              </a:solidFill>
            </a:endParaRP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540786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Title Slide new">
    <p:bg>
      <p:bgPr>
        <a:blipFill dpi="0" rotWithShape="0">
          <a:blip r:embed="rId2"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a:prstGeom prst="rect">
            <a:avLst/>
          </a:prstGeom>
        </p:spPr>
        <p:txBody>
          <a:bodyPr/>
          <a:lstStyle>
            <a:lvl1pPr>
              <a:defRPr sz="4400">
                <a:solidFill>
                  <a:schemeClr val="bg1"/>
                </a:solidFill>
                <a:latin typeface="Georgia"/>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bg1">
                    <a:lumMod val="75000"/>
                  </a:schemeClr>
                </a:solidFill>
                <a:latin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677834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0" name="TextBox 10"/>
          <p:cNvSpPr txBox="1">
            <a:spLocks noChangeArrowheads="1"/>
          </p:cNvSpPr>
          <p:nvPr userDrawn="1"/>
        </p:nvSpPr>
        <p:spPr bwMode="auto">
          <a:xfrm>
            <a:off x="1676400" y="4800600"/>
            <a:ext cx="6172200" cy="1446550"/>
          </a:xfrm>
          <a:prstGeom prst="rect">
            <a:avLst/>
          </a:prstGeom>
          <a:noFill/>
          <a:ln w="9525">
            <a:noFill/>
            <a:miter lim="800000"/>
            <a:headEnd/>
            <a:tailEnd/>
          </a:ln>
        </p:spPr>
        <p:txBody>
          <a:bodyPr wrap="square">
            <a:prstTxWarp prst="textNoShape">
              <a:avLst/>
            </a:prstTxWarp>
            <a:spAutoFit/>
          </a:bodyPr>
          <a:lstStyle/>
          <a:p>
            <a:pPr defTabSz="457200"/>
            <a:r>
              <a:rPr lang="en-US" sz="1100" dirty="0">
                <a:solidFill>
                  <a:srgbClr val="FFFFFF"/>
                </a:solidFill>
                <a:latin typeface="Georgia"/>
                <a:cs typeface="Georgia"/>
              </a:rPr>
              <a:t>Click to edit Submitted to</a:t>
            </a:r>
          </a:p>
          <a:p>
            <a:pPr defTabSz="457200"/>
            <a:r>
              <a:rPr lang="en-US" sz="1100" dirty="0">
                <a:solidFill>
                  <a:srgbClr val="FFFFFF"/>
                </a:solidFill>
                <a:latin typeface="Georgia"/>
                <a:cs typeface="Georgia"/>
              </a:rPr>
              <a:t>U.S. Department of Veterans Affairs</a:t>
            </a:r>
          </a:p>
          <a:p>
            <a:pPr defTabSz="457200"/>
            <a:endParaRPr lang="en-US" sz="1100" dirty="0">
              <a:solidFill>
                <a:srgbClr val="FFFFFF"/>
              </a:solidFill>
              <a:latin typeface="Georgia"/>
              <a:cs typeface="Georgia"/>
            </a:endParaRPr>
          </a:p>
          <a:p>
            <a:pPr defTabSz="457200"/>
            <a:r>
              <a:rPr lang="en-US" sz="1100" dirty="0">
                <a:solidFill>
                  <a:srgbClr val="FFFFFF"/>
                </a:solidFill>
                <a:latin typeface="Georgia"/>
                <a:cs typeface="Georgia"/>
              </a:rPr>
              <a:t>By </a:t>
            </a:r>
          </a:p>
          <a:p>
            <a:pPr defTabSz="457200"/>
            <a:r>
              <a:rPr lang="en-US" sz="1100" dirty="0">
                <a:solidFill>
                  <a:srgbClr val="FFFFFF"/>
                </a:solidFill>
                <a:latin typeface="Georgia"/>
                <a:cs typeface="Georgia"/>
              </a:rPr>
              <a:t>Click to edit Author</a:t>
            </a:r>
            <a:endParaRPr lang="en-US" sz="1100" dirty="0">
              <a:solidFill>
                <a:srgbClr val="FFFFFF"/>
              </a:solidFill>
              <a:latin typeface="Georgia"/>
              <a:ea typeface="  AlbertanH" charset="0"/>
              <a:cs typeface="Georgia"/>
            </a:endParaRPr>
          </a:p>
          <a:p>
            <a:pPr defTabSz="457200"/>
            <a:endParaRPr lang="en-US" sz="1100" dirty="0">
              <a:solidFill>
                <a:srgbClr val="FFFFFF"/>
              </a:solidFill>
              <a:latin typeface="Myriad Pro"/>
              <a:ea typeface="  AlbertanH" charset="0"/>
              <a:cs typeface="Myriad Pro"/>
            </a:endParaRPr>
          </a:p>
          <a:p>
            <a:pPr defTabSz="457200"/>
            <a:endParaRPr lang="en-US" sz="1100" dirty="0">
              <a:solidFill>
                <a:srgbClr val="FFFFFF"/>
              </a:solidFill>
              <a:latin typeface="Myriad Pro"/>
              <a:ea typeface="  AlbertanH" charset="0"/>
              <a:cs typeface="Myriad Pro"/>
            </a:endParaRPr>
          </a:p>
          <a:p>
            <a:pPr defTabSz="457200"/>
            <a:endParaRPr lang="en-US" sz="1100" dirty="0">
              <a:solidFill>
                <a:srgbClr val="FFFFFF"/>
              </a:solidFill>
              <a:latin typeface="Myriad Pro"/>
              <a:ea typeface="  AlbertanH" charset="0"/>
              <a:cs typeface="Myriad Pro"/>
            </a:endParaRPr>
          </a:p>
        </p:txBody>
      </p:sp>
      <p:sp>
        <p:nvSpPr>
          <p:cNvPr id="9" name="TextBox 9"/>
          <p:cNvSpPr txBox="1">
            <a:spLocks noChangeArrowheads="1"/>
          </p:cNvSpPr>
          <p:nvPr userDrawn="1"/>
        </p:nvSpPr>
        <p:spPr bwMode="auto">
          <a:xfrm>
            <a:off x="1676400" y="2057402"/>
            <a:ext cx="6172200" cy="2277547"/>
          </a:xfrm>
          <a:prstGeom prst="rect">
            <a:avLst/>
          </a:prstGeom>
          <a:noFill/>
          <a:ln w="9525">
            <a:noFill/>
            <a:miter lim="800000"/>
            <a:headEnd/>
            <a:tailEnd/>
          </a:ln>
        </p:spPr>
        <p:txBody>
          <a:bodyPr wrap="square">
            <a:prstTxWarp prst="textNoShape">
              <a:avLst/>
            </a:prstTxWarp>
            <a:spAutoFit/>
          </a:bodyPr>
          <a:lstStyle/>
          <a:p>
            <a:pPr defTabSz="457200">
              <a:spcAft>
                <a:spcPts val="600"/>
              </a:spcAft>
            </a:pPr>
            <a:r>
              <a:rPr lang="en-US" sz="3600" b="1" cap="all" dirty="0">
                <a:solidFill>
                  <a:srgbClr val="FFFFFF"/>
                </a:solidFill>
                <a:latin typeface="Georgia"/>
                <a:cs typeface="Georgia"/>
              </a:rPr>
              <a:t>Click to EDIT MASTER</a:t>
            </a:r>
            <a:br>
              <a:rPr lang="en-US" sz="3600" b="1" cap="all" dirty="0">
                <a:solidFill>
                  <a:srgbClr val="FFFFFF"/>
                </a:solidFill>
                <a:latin typeface="Georgia"/>
                <a:cs typeface="Georgia"/>
              </a:rPr>
            </a:br>
            <a:r>
              <a:rPr lang="en-US" sz="3600" b="1" cap="all" dirty="0">
                <a:solidFill>
                  <a:srgbClr val="FFFFFF"/>
                </a:solidFill>
                <a:latin typeface="Georgia"/>
                <a:cs typeface="Georgia"/>
              </a:rPr>
              <a:t>INTRO TITLE</a:t>
            </a:r>
          </a:p>
          <a:p>
            <a:pPr defTabSz="457200">
              <a:spcAft>
                <a:spcPts val="600"/>
              </a:spcAft>
              <a:defRPr/>
            </a:pPr>
            <a:r>
              <a:rPr lang="en-US" sz="2000" dirty="0">
                <a:solidFill>
                  <a:srgbClr val="FFFFFF"/>
                </a:solidFill>
                <a:latin typeface="Georgia"/>
                <a:cs typeface="Georgia"/>
              </a:rPr>
              <a:t>Click to edit Master Intro Sub Title</a:t>
            </a:r>
          </a:p>
          <a:p>
            <a:pPr defTabSz="457200">
              <a:spcAft>
                <a:spcPts val="600"/>
              </a:spcAft>
            </a:pPr>
            <a:endParaRPr lang="en-US" sz="4000" b="1" cap="all" dirty="0">
              <a:solidFill>
                <a:srgbClr val="FFFFFF"/>
              </a:solidFill>
              <a:latin typeface="Arial Bold"/>
              <a:cs typeface="Arial Bold"/>
            </a:endParaRPr>
          </a:p>
        </p:txBody>
      </p:sp>
      <p:sp>
        <p:nvSpPr>
          <p:cNvPr id="11" name="Footer Placeholder 2"/>
          <p:cNvSpPr txBox="1">
            <a:spLocks/>
          </p:cNvSpPr>
          <p:nvPr userDrawn="1"/>
        </p:nvSpPr>
        <p:spPr>
          <a:xfrm>
            <a:off x="152400" y="6553202"/>
            <a:ext cx="3505200" cy="304801"/>
          </a:xfrm>
          <a:prstGeom prst="rect">
            <a:avLst/>
          </a:prstGeom>
        </p:spPr>
        <p:txBody>
          <a:bodyPr anchor="ctr"/>
          <a:lstStyle>
            <a:lvl1pPr>
              <a:defRPr sz="1000" spc="600">
                <a:solidFill>
                  <a:schemeClr val="bg1"/>
                </a:solidFill>
                <a:latin typeface="Myriad Pro"/>
                <a:cs typeface="Myriad Pro"/>
              </a:defRPr>
            </a:lvl1pPr>
          </a:lstStyle>
          <a:p>
            <a:pPr defTabSz="457200">
              <a:defRPr/>
            </a:pPr>
            <a:r>
              <a:rPr lang="en-US" sz="900" b="1" spc="0" dirty="0" smtClean="0">
                <a:solidFill>
                  <a:prstClr val="white"/>
                </a:solidFill>
                <a:latin typeface="Georgia" panose="02040502050405020303" pitchFamily="18" charset="0"/>
                <a:cs typeface="Georgia"/>
              </a:rPr>
              <a:t>U.S. Department of Veterans Affairs</a:t>
            </a:r>
            <a:endParaRPr lang="en-US" sz="900" b="1" spc="0" dirty="0">
              <a:solidFill>
                <a:prstClr val="white"/>
              </a:solidFill>
              <a:latin typeface="Georgia" panose="02040502050405020303" pitchFamily="18" charset="0"/>
              <a:cs typeface="Georgia"/>
            </a:endParaRPr>
          </a:p>
        </p:txBody>
      </p:sp>
      <p:pic>
        <p:nvPicPr>
          <p:cNvPr id="12" name="Picture 11" title="I CARE LOGO"/>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153401" y="139883"/>
            <a:ext cx="735333" cy="562798"/>
          </a:xfrm>
          <a:prstGeom prst="rect">
            <a:avLst/>
          </a:prstGeom>
        </p:spPr>
      </p:pic>
    </p:spTree>
    <p:extLst>
      <p:ext uri="{BB962C8B-B14F-4D97-AF65-F5344CB8AC3E}">
        <p14:creationId xmlns:p14="http://schemas.microsoft.com/office/powerpoint/2010/main" val="152072814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13" Type="http://schemas.openxmlformats.org/officeDocument/2006/relationships/theme" Target="../theme/theme2.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slideLayout" Target="../slideLayouts/slideLayout19.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5" Type="http://schemas.openxmlformats.org/officeDocument/2006/relationships/image" Target="../media/image2.png"/><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 Id="rId1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theme" Target="../theme/theme3.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937830" y="6400138"/>
            <a:ext cx="2133600" cy="365125"/>
          </a:xfrm>
          <a:prstGeom prst="rect">
            <a:avLst/>
          </a:prstGeom>
        </p:spPr>
        <p:txBody>
          <a:bodyPr vert="horz" lIns="91440" tIns="45720" rIns="91440" bIns="45720" rtlCol="0" anchor="ctr"/>
          <a:lstStyle>
            <a:lvl1pPr algn="r">
              <a:defRPr sz="1200">
                <a:solidFill>
                  <a:schemeClr val="bg1"/>
                </a:solidFill>
              </a:defRPr>
            </a:lvl1p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Tree>
    <p:extLst>
      <p:ext uri="{BB962C8B-B14F-4D97-AF65-F5344CB8AC3E}">
        <p14:creationId xmlns:p14="http://schemas.microsoft.com/office/powerpoint/2010/main" val="33266917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14"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pic>
        <p:nvPicPr>
          <p:cNvPr id="2" name="Picture 1" title="I CARE LOGO"/>
          <p:cNvPicPr>
            <a:picLocks noChangeAspect="1"/>
          </p:cNvPicPr>
          <p:nvPr/>
        </p:nvPicPr>
        <p:blipFill>
          <a:blip r:embed="rId15">
            <a:extLst>
              <a:ext uri="{28A0092B-C50C-407E-A947-70E740481C1C}">
                <a14:useLocalDpi xmlns:a14="http://schemas.microsoft.com/office/drawing/2010/main"/>
              </a:ext>
            </a:extLst>
          </a:blip>
          <a:stretch>
            <a:fillRect/>
          </a:stretch>
        </p:blipFill>
        <p:spPr>
          <a:xfrm>
            <a:off x="6705601" y="368484"/>
            <a:ext cx="1808441" cy="1384117"/>
          </a:xfrm>
          <a:prstGeom prst="rect">
            <a:avLst/>
          </a:prstGeom>
        </p:spPr>
      </p:pic>
      <p:sp>
        <p:nvSpPr>
          <p:cNvPr id="4" name="Footer Placeholder 2"/>
          <p:cNvSpPr txBox="1">
            <a:spLocks/>
          </p:cNvSpPr>
          <p:nvPr/>
        </p:nvSpPr>
        <p:spPr>
          <a:xfrm>
            <a:off x="152400" y="6553202"/>
            <a:ext cx="3505200" cy="304801"/>
          </a:xfrm>
          <a:prstGeom prst="rect">
            <a:avLst/>
          </a:prstGeom>
        </p:spPr>
        <p:txBody>
          <a:bodyPr anchor="ctr"/>
          <a:lstStyle>
            <a:lvl1pPr>
              <a:defRPr sz="1000" spc="600">
                <a:solidFill>
                  <a:schemeClr val="bg1"/>
                </a:solidFill>
                <a:latin typeface="Myriad Pro"/>
                <a:cs typeface="Myriad Pro"/>
              </a:defRPr>
            </a:lvl1pPr>
          </a:lstStyle>
          <a:p>
            <a:pPr defTabSz="457200">
              <a:defRPr/>
            </a:pPr>
            <a:r>
              <a:rPr lang="en-US" sz="900" b="1" spc="0" dirty="0" smtClean="0">
                <a:solidFill>
                  <a:prstClr val="white"/>
                </a:solidFill>
                <a:latin typeface="Georgia" panose="02040502050405020303" pitchFamily="18" charset="0"/>
                <a:cs typeface="Georgia"/>
              </a:rPr>
              <a:t>U.S. Department of Veterans Affairs</a:t>
            </a:r>
            <a:endParaRPr lang="en-US" sz="900" b="1" spc="0" dirty="0">
              <a:solidFill>
                <a:prstClr val="white"/>
              </a:solidFill>
              <a:latin typeface="Georgia" panose="02040502050405020303" pitchFamily="18" charset="0"/>
              <a:cs typeface="Georgia"/>
            </a:endParaRPr>
          </a:p>
        </p:txBody>
      </p:sp>
      <p:sp>
        <p:nvSpPr>
          <p:cNvPr id="3" name="Slide Number Placeholder 2"/>
          <p:cNvSpPr>
            <a:spLocks noGrp="1"/>
          </p:cNvSpPr>
          <p:nvPr>
            <p:ph type="sldNum" sz="quarter" idx="4"/>
          </p:nvPr>
        </p:nvSpPr>
        <p:spPr>
          <a:xfrm>
            <a:off x="8153400" y="6492875"/>
            <a:ext cx="804333" cy="365125"/>
          </a:xfrm>
          <a:prstGeom prst="rect">
            <a:avLst/>
          </a:prstGeom>
        </p:spPr>
        <p:txBody>
          <a:bodyPr vert="horz" lIns="91440" tIns="45720" rIns="91440" bIns="45720" rtlCol="0" anchor="ctr"/>
          <a:lstStyle>
            <a:lvl1pPr algn="r">
              <a:defRPr sz="1400" b="1" i="0">
                <a:solidFill>
                  <a:srgbClr val="FF0000"/>
                </a:solidFill>
              </a:defRPr>
            </a:lvl1pPr>
          </a:lstStyle>
          <a:p>
            <a:fld id="{96861795-CE33-7A40-BEA0-441C1C7E2309}" type="slidenum">
              <a:rPr lang="en-US" smtClean="0"/>
              <a:pPr/>
              <a:t>‹#›</a:t>
            </a:fld>
            <a:endParaRPr lang="en-US" dirty="0"/>
          </a:p>
        </p:txBody>
      </p:sp>
    </p:spTree>
    <p:extLst>
      <p:ext uri="{BB962C8B-B14F-4D97-AF65-F5344CB8AC3E}">
        <p14:creationId xmlns:p14="http://schemas.microsoft.com/office/powerpoint/2010/main" val="586687084"/>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Lst>
  <p:timing>
    <p:tnLst>
      <p:par>
        <p:cTn id="1" dur="indefinite" restart="never" nodeType="tmRoot"/>
      </p:par>
    </p:tnLst>
  </p:timing>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88B99C93-F56F-46AB-9EB8-53614A95B15F}" type="datetime1">
              <a:rPr lang="en-US" smtClean="0"/>
              <a:pPr/>
              <a:t>10/01/2016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hf sldNum="0" hdr="0" ftr="0" dt="0"/>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youtube.com/watch?v=edP5dp5_bkM" TargetMode="External"/><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48200" y="5867400"/>
            <a:ext cx="4572000" cy="923330"/>
          </a:xfrm>
          <a:prstGeom prst="rect">
            <a:avLst/>
          </a:prstGeom>
        </p:spPr>
        <p:txBody>
          <a:bodyPr>
            <a:spAutoFit/>
          </a:bodyPr>
          <a:lstStyle/>
          <a:p>
            <a:r>
              <a:rPr lang="en-US" dirty="0" smtClean="0"/>
              <a:t>Article Found By: </a:t>
            </a:r>
            <a:r>
              <a:rPr lang="en-US" dirty="0" smtClean="0"/>
              <a:t>Jonathan Moore</a:t>
            </a:r>
            <a:endParaRPr lang="en-US" dirty="0"/>
          </a:p>
          <a:p>
            <a:r>
              <a:rPr lang="en-US" b="1" dirty="0" smtClean="0"/>
              <a:t>Presented By: Jack Kammerer</a:t>
            </a:r>
            <a:endParaRPr lang="en-US" b="1" dirty="0"/>
          </a:p>
          <a:p>
            <a:r>
              <a:rPr lang="en-US" b="1" dirty="0"/>
              <a:t>Date: </a:t>
            </a:r>
            <a:r>
              <a:rPr lang="en-US" b="1" dirty="0" smtClean="0"/>
              <a:t>October </a:t>
            </a:r>
            <a:r>
              <a:rPr lang="en-US" b="1" dirty="0" smtClean="0"/>
              <a:t>4, </a:t>
            </a:r>
            <a:r>
              <a:rPr lang="en-US" b="1" dirty="0" smtClean="0"/>
              <a:t>2016</a:t>
            </a:r>
            <a:endParaRPr lang="en-US" b="1" dirty="0"/>
          </a:p>
        </p:txBody>
      </p:sp>
      <p:sp>
        <p:nvSpPr>
          <p:cNvPr id="4" name="Title 1"/>
          <p:cNvSpPr>
            <a:spLocks noGrp="1"/>
          </p:cNvSpPr>
          <p:nvPr>
            <p:ph type="title"/>
          </p:nvPr>
        </p:nvSpPr>
        <p:spPr>
          <a:xfrm>
            <a:off x="381000" y="609600"/>
            <a:ext cx="8260672" cy="1039427"/>
          </a:xfrm>
          <a:prstGeom prst="rect">
            <a:avLst/>
          </a:prstGeom>
        </p:spPr>
        <p:txBody>
          <a:bodyPr vert="horz" lIns="91440" tIns="45720" rIns="91440" bIns="45720" rtlCol="0" anchor="ctr">
            <a:normAutofit fontScale="90000"/>
            <a:scene3d>
              <a:camera prst="orthographicFront"/>
              <a:lightRig rig="threePt" dir="t"/>
            </a:scene3d>
            <a:sp3d extrusionH="57150">
              <a:bevelT w="38100" h="38100"/>
              <a:bevelB w="38100" h="38100"/>
            </a:sp3d>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6600" b="1" dirty="0" smtClean="0">
                <a:effectLst>
                  <a:outerShdw blurRad="50800" dist="38100" dir="2700000" algn="tl" rotWithShape="0">
                    <a:srgbClr val="000000">
                      <a:alpha val="43000"/>
                    </a:srgbClr>
                  </a:outerShdw>
                </a:effectLst>
                <a:latin typeface="Times New Roman"/>
              </a:rPr>
              <a:t/>
            </a:r>
            <a:br>
              <a:rPr lang="en-US" sz="6600" b="1" dirty="0" smtClean="0">
                <a:effectLst>
                  <a:outerShdw blurRad="50800" dist="38100" dir="2700000" algn="tl" rotWithShape="0">
                    <a:srgbClr val="000000">
                      <a:alpha val="43000"/>
                    </a:srgbClr>
                  </a:outerShdw>
                </a:effectLst>
                <a:latin typeface="Times New Roman"/>
              </a:rPr>
            </a:br>
            <a:r>
              <a:rPr lang="en-US" sz="3600" b="1" dirty="0" smtClean="0">
                <a:effectLst>
                  <a:outerShdw blurRad="50800" dist="38100" dir="2700000" algn="tl" rotWithShape="0">
                    <a:srgbClr val="000000">
                      <a:alpha val="43000"/>
                    </a:srgbClr>
                  </a:outerShdw>
                </a:effectLst>
                <a:latin typeface="Times New Roman"/>
              </a:rPr>
              <a:t>“</a:t>
            </a:r>
            <a:r>
              <a:rPr lang="en-US" sz="3600" dirty="0" smtClean="0"/>
              <a:t>Addicted </a:t>
            </a:r>
            <a:r>
              <a:rPr lang="en-US" sz="3600" dirty="0"/>
              <a:t>to oil: US gasoline consumption is higher than </a:t>
            </a:r>
            <a:r>
              <a:rPr lang="en-US" sz="3600" dirty="0" smtClean="0"/>
              <a:t>ever”</a:t>
            </a:r>
            <a:br>
              <a:rPr lang="en-US" sz="3600" dirty="0" smtClean="0"/>
            </a:br>
            <a:r>
              <a:rPr lang="en-US" sz="3600" dirty="0" smtClean="0"/>
              <a:t> </a:t>
            </a:r>
            <a:r>
              <a:rPr lang="en-US" sz="3600" dirty="0"/>
              <a:t/>
            </a:r>
            <a:br>
              <a:rPr lang="en-US" sz="3600" dirty="0"/>
            </a:br>
            <a:r>
              <a:rPr lang="en-US" sz="1800" dirty="0"/>
              <a:t>By Lucas Davis, UC Berkeley via </a:t>
            </a:r>
            <a:r>
              <a:rPr lang="en-US" sz="1800" dirty="0" smtClean="0"/>
              <a:t>‘The Conversation’</a:t>
            </a:r>
            <a:br>
              <a:rPr lang="en-US" sz="1800" dirty="0" smtClean="0"/>
            </a:br>
            <a:r>
              <a:rPr lang="en-US" sz="1800" dirty="0" smtClean="0"/>
              <a:t>September </a:t>
            </a:r>
            <a:r>
              <a:rPr lang="en-US" sz="1800" dirty="0"/>
              <a:t>26, </a:t>
            </a:r>
            <a:r>
              <a:rPr lang="en-US" sz="1800" dirty="0" smtClean="0"/>
              <a:t>2016</a:t>
            </a:r>
            <a:r>
              <a:rPr lang="en-US" sz="1800" dirty="0"/>
              <a:t/>
            </a:r>
            <a:br>
              <a:rPr lang="en-US" sz="1800" dirty="0"/>
            </a:br>
            <a:r>
              <a:rPr lang="en-US" sz="1800" dirty="0"/>
              <a:t/>
            </a:r>
            <a:br>
              <a:rPr lang="en-US" sz="1800" dirty="0"/>
            </a:br>
            <a:endParaRPr lang="en-US" sz="1800" b="1" i="1" dirty="0">
              <a:effectLst>
                <a:outerShdw blurRad="50800" dist="38100" dir="2700000" algn="tl" rotWithShape="0">
                  <a:srgbClr val="000000">
                    <a:alpha val="43000"/>
                  </a:srgbClr>
                </a:outerShdw>
              </a:effectLst>
              <a:latin typeface="Times New Roman"/>
            </a:endParaRPr>
          </a:p>
        </p:txBody>
      </p:sp>
      <p:sp>
        <p:nvSpPr>
          <p:cNvPr id="2" name="TextBox 1"/>
          <p:cNvSpPr txBox="1"/>
          <p:nvPr/>
        </p:nvSpPr>
        <p:spPr>
          <a:xfrm>
            <a:off x="1656034" y="3500914"/>
            <a:ext cx="5984331" cy="923330"/>
          </a:xfrm>
          <a:prstGeom prst="rect">
            <a:avLst/>
          </a:prstGeom>
          <a:noFill/>
        </p:spPr>
        <p:txBody>
          <a:bodyPr wrap="none" rtlCol="0">
            <a:spAutoFit/>
          </a:bodyPr>
          <a:lstStyle/>
          <a:p>
            <a:r>
              <a:rPr lang="en-US" i="1" dirty="0" smtClean="0">
                <a:hlinkClick r:id="rId2"/>
              </a:rPr>
              <a:t>https</a:t>
            </a:r>
            <a:r>
              <a:rPr lang="en-US" i="1" dirty="0">
                <a:hlinkClick r:id="rId2"/>
              </a:rPr>
              <a:t>://</a:t>
            </a:r>
            <a:r>
              <a:rPr lang="en-US" i="1" dirty="0" smtClean="0">
                <a:hlinkClick r:id="rId2"/>
              </a:rPr>
              <a:t>www.</a:t>
            </a:r>
            <a:r>
              <a:rPr lang="en-US" b="1" i="1" dirty="0" smtClean="0">
                <a:hlinkClick r:id="rId2"/>
              </a:rPr>
              <a:t>youtube</a:t>
            </a:r>
            <a:r>
              <a:rPr lang="en-US" i="1" dirty="0" smtClean="0">
                <a:hlinkClick r:id="rId2"/>
              </a:rPr>
              <a:t>.com/watch?v=edP5dp5_bkM</a:t>
            </a:r>
            <a:endParaRPr lang="en-US" i="1" dirty="0" smtClean="0"/>
          </a:p>
          <a:p>
            <a:r>
              <a:rPr lang="en-US" dirty="0" smtClean="0"/>
              <a:t>     Peters Pump Patrol (Peter Wiggins -You Tube) </a:t>
            </a:r>
          </a:p>
          <a:p>
            <a:r>
              <a:rPr lang="en-US" dirty="0" smtClean="0"/>
              <a:t>                   Friday 30 September, 2016</a:t>
            </a:r>
            <a:endParaRPr lang="en-US" dirty="0"/>
          </a:p>
        </p:txBody>
      </p:sp>
      <p:sp>
        <p:nvSpPr>
          <p:cNvPr id="6" name="TextBox 5"/>
          <p:cNvSpPr txBox="1"/>
          <p:nvPr/>
        </p:nvSpPr>
        <p:spPr>
          <a:xfrm>
            <a:off x="2172960" y="3131582"/>
            <a:ext cx="4761240" cy="369332"/>
          </a:xfrm>
          <a:prstGeom prst="rect">
            <a:avLst/>
          </a:prstGeom>
          <a:noFill/>
        </p:spPr>
        <p:txBody>
          <a:bodyPr wrap="none" rtlCol="0">
            <a:spAutoFit/>
          </a:bodyPr>
          <a:lstStyle/>
          <a:p>
            <a:r>
              <a:rPr lang="en-US" b="1" i="1" dirty="0" smtClean="0"/>
              <a:t>Intro: Current Gas Prices in Mansfield, MA</a:t>
            </a:r>
            <a:endParaRPr lang="en-US" b="1" i="1" dirty="0"/>
          </a:p>
        </p:txBody>
      </p:sp>
      <p:cxnSp>
        <p:nvCxnSpPr>
          <p:cNvPr id="8" name="Straight Connector 7"/>
          <p:cNvCxnSpPr/>
          <p:nvPr/>
        </p:nvCxnSpPr>
        <p:spPr>
          <a:xfrm>
            <a:off x="3200400" y="2895600"/>
            <a:ext cx="2667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7338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447800"/>
            <a:ext cx="8458200" cy="1066800"/>
          </a:xfrm>
        </p:spPr>
        <p:txBody>
          <a:bodyPr>
            <a:normAutofit fontScale="90000"/>
          </a:bodyPr>
          <a:lstStyle/>
          <a:p>
            <a:pPr algn="l"/>
            <a:r>
              <a:rPr lang="en-US" b="1" i="1" dirty="0" smtClean="0">
                <a:solidFill>
                  <a:schemeClr val="accent2">
                    <a:lumMod val="75000"/>
                  </a:schemeClr>
                </a:solidFill>
                <a:effectLst>
                  <a:outerShdw blurRad="38100" dist="38100" dir="2700000" algn="tl">
                    <a:srgbClr val="000000">
                      <a:alpha val="43137"/>
                    </a:srgbClr>
                  </a:outerShdw>
                </a:effectLst>
              </a:rPr>
              <a:t>BLUF: </a:t>
            </a:r>
            <a:r>
              <a:rPr lang="en-US" b="1" i="1" dirty="0" smtClean="0">
                <a:solidFill>
                  <a:schemeClr val="accent2">
                    <a:lumMod val="75000"/>
                  </a:schemeClr>
                </a:solidFill>
                <a:effectLst>
                  <a:outerShdw blurRad="38100" dist="38100" dir="2700000" algn="tl">
                    <a:srgbClr val="000000">
                      <a:alpha val="43137"/>
                    </a:srgbClr>
                  </a:outerShdw>
                </a:effectLst>
              </a:rPr>
              <a:t>‘solid Example’- </a:t>
            </a:r>
            <a:r>
              <a:rPr lang="en-US" b="1" i="1" dirty="0" smtClean="0">
                <a:solidFill>
                  <a:schemeClr val="accent2">
                    <a:lumMod val="75000"/>
                  </a:schemeClr>
                </a:solidFill>
                <a:effectLst>
                  <a:outerShdw blurRad="38100" dist="38100" dir="2700000" algn="tl">
                    <a:srgbClr val="000000">
                      <a:alpha val="43137"/>
                    </a:srgbClr>
                  </a:outerShdw>
                </a:effectLst>
              </a:rPr>
              <a:t>total Effect</a:t>
            </a:r>
            <a:endParaRPr lang="en-US" b="1" i="1" dirty="0">
              <a:solidFill>
                <a:schemeClr val="accent2">
                  <a:lumMod val="75000"/>
                </a:schemeClr>
              </a:solidFill>
              <a:effectLst>
                <a:outerShdw blurRad="38100" dist="38100" dir="2700000" algn="tl">
                  <a:srgbClr val="000000">
                    <a:alpha val="43137"/>
                  </a:srgbClr>
                </a:outerShdw>
              </a:effectLst>
            </a:endParaRPr>
          </a:p>
        </p:txBody>
      </p:sp>
      <p:sp>
        <p:nvSpPr>
          <p:cNvPr id="3" name="Rectangle 2"/>
          <p:cNvSpPr/>
          <p:nvPr/>
        </p:nvSpPr>
        <p:spPr>
          <a:xfrm>
            <a:off x="203617" y="276761"/>
            <a:ext cx="8711783" cy="1323439"/>
          </a:xfrm>
          <a:prstGeom prst="rect">
            <a:avLst/>
          </a:prstGeom>
          <a:ln>
            <a:noFill/>
          </a:ln>
        </p:spPr>
        <p:txBody>
          <a:bodyPr wrap="square">
            <a:spAutoFit/>
          </a:bodyPr>
          <a:lstStyle/>
          <a:p>
            <a:r>
              <a:rPr lang="en-US" sz="1600" b="1" i="1" dirty="0" smtClean="0"/>
              <a:t>Article:</a:t>
            </a:r>
            <a:r>
              <a:rPr lang="en-US" sz="1600" dirty="0" smtClean="0"/>
              <a:t> “…</a:t>
            </a:r>
            <a:r>
              <a:rPr lang="en-US" sz="1600" dirty="0" smtClean="0"/>
              <a:t> </a:t>
            </a:r>
            <a:r>
              <a:rPr lang="en-US" sz="1600" dirty="0"/>
              <a:t>since gasoline prices plummeted in the last few months of 2014, Americans have been buying gasoline like crazy. Last year was the biggest year </a:t>
            </a:r>
            <a:r>
              <a:rPr lang="en-US" sz="1600" dirty="0" smtClean="0"/>
              <a:t>ever </a:t>
            </a:r>
            <a:r>
              <a:rPr lang="en-US" sz="1600" dirty="0"/>
              <a:t>for U.S. vehicle sales, with trucks and SUVs leading the charge. </a:t>
            </a:r>
            <a:r>
              <a:rPr lang="en-US" sz="1600" dirty="0">
                <a:solidFill>
                  <a:schemeClr val="tx1">
                    <a:lumMod val="95000"/>
                    <a:lumOff val="5000"/>
                  </a:schemeClr>
                </a:solidFill>
              </a:rPr>
              <a:t>This summer Americans took to the roads in record numbers. The U.S. average retail price for gasoline was $2.24 per gallon on August 29, 2016, the lowest Labor Day price in 12 </a:t>
            </a:r>
            <a:r>
              <a:rPr lang="en-US" sz="1600" dirty="0" smtClean="0">
                <a:solidFill>
                  <a:schemeClr val="tx1">
                    <a:lumMod val="95000"/>
                    <a:lumOff val="5000"/>
                  </a:schemeClr>
                </a:solidFill>
              </a:rPr>
              <a:t>years.”</a:t>
            </a:r>
            <a:endParaRPr lang="en-US" sz="1600" dirty="0">
              <a:solidFill>
                <a:srgbClr val="C00000"/>
              </a:solidFill>
            </a:endParaRPr>
          </a:p>
        </p:txBody>
      </p:sp>
      <p:sp>
        <p:nvSpPr>
          <p:cNvPr id="4" name="TextBox 3"/>
          <p:cNvSpPr txBox="1"/>
          <p:nvPr/>
        </p:nvSpPr>
        <p:spPr>
          <a:xfrm>
            <a:off x="3352800" y="6324600"/>
            <a:ext cx="2071401" cy="1107996"/>
          </a:xfrm>
          <a:prstGeom prst="rect">
            <a:avLst/>
          </a:prstGeom>
          <a:noFill/>
        </p:spPr>
        <p:txBody>
          <a:bodyPr wrap="none" rtlCol="0">
            <a:spAutoFit/>
          </a:bodyPr>
          <a:lstStyle/>
          <a:p>
            <a:r>
              <a:rPr lang="en-US" sz="2400" b="1" u="sng" dirty="0" smtClean="0">
                <a:solidFill>
                  <a:srgbClr val="C00000"/>
                </a:solidFill>
              </a:rPr>
              <a:t>[Total Effect:]</a:t>
            </a:r>
          </a:p>
          <a:p>
            <a:endParaRPr lang="en-US" sz="2400" b="1" u="sng" dirty="0"/>
          </a:p>
          <a:p>
            <a:endParaRPr lang="en-US" b="1" u="sng" dirty="0"/>
          </a:p>
        </p:txBody>
      </p:sp>
      <p:sp>
        <p:nvSpPr>
          <p:cNvPr id="5" name="TextBox 4"/>
          <p:cNvSpPr txBox="1"/>
          <p:nvPr/>
        </p:nvSpPr>
        <p:spPr>
          <a:xfrm>
            <a:off x="165516" y="2362200"/>
            <a:ext cx="8787983" cy="923330"/>
          </a:xfrm>
          <a:prstGeom prst="rect">
            <a:avLst/>
          </a:prstGeom>
          <a:noFill/>
          <a:ln>
            <a:solidFill>
              <a:srgbClr val="00B0F0"/>
            </a:solidFill>
          </a:ln>
        </p:spPr>
        <p:txBody>
          <a:bodyPr wrap="none" rtlCol="0">
            <a:spAutoFit/>
          </a:bodyPr>
          <a:lstStyle/>
          <a:p>
            <a:r>
              <a:rPr lang="en-US" u="sng" dirty="0" smtClean="0"/>
              <a:t>Article states</a:t>
            </a:r>
            <a:r>
              <a:rPr lang="en-US" dirty="0" smtClean="0"/>
              <a:t>: Economists-</a:t>
            </a:r>
            <a:r>
              <a:rPr lang="en-US" dirty="0" smtClean="0"/>
              <a:t>-Multiple </a:t>
            </a:r>
            <a:r>
              <a:rPr lang="en-US" dirty="0"/>
              <a:t>Studies: (+) Correlation with Income </a:t>
            </a:r>
            <a:r>
              <a:rPr lang="en-US" dirty="0" smtClean="0"/>
              <a:t>and   </a:t>
            </a:r>
          </a:p>
          <a:p>
            <a:r>
              <a:rPr lang="en-US" dirty="0" smtClean="0"/>
              <a:t> Gas Consumption </a:t>
            </a:r>
            <a:r>
              <a:rPr lang="en-US" dirty="0" err="1" smtClean="0"/>
              <a:t>ie</a:t>
            </a:r>
            <a:r>
              <a:rPr lang="en-US" dirty="0" smtClean="0"/>
              <a:t>, “…</a:t>
            </a:r>
            <a:r>
              <a:rPr lang="en-US" dirty="0"/>
              <a:t>when people have more to spend, gasoline usage </a:t>
            </a:r>
            <a:endParaRPr lang="en-US" dirty="0" smtClean="0"/>
          </a:p>
          <a:p>
            <a:r>
              <a:rPr lang="en-US" dirty="0" smtClean="0"/>
              <a:t> goes </a:t>
            </a:r>
            <a:r>
              <a:rPr lang="en-US" dirty="0"/>
              <a:t>up. </a:t>
            </a:r>
            <a:r>
              <a:rPr lang="en-US" dirty="0" smtClean="0"/>
              <a:t>“                      </a:t>
            </a:r>
            <a:r>
              <a:rPr lang="en-US" dirty="0" smtClean="0"/>
              <a:t>          </a:t>
            </a:r>
            <a:r>
              <a:rPr lang="en-US" b="1" dirty="0" smtClean="0">
                <a:solidFill>
                  <a:srgbClr val="C00000"/>
                </a:solidFill>
              </a:rPr>
              <a:t>[</a:t>
            </a:r>
            <a:r>
              <a:rPr lang="en-US" b="1" dirty="0" smtClean="0">
                <a:solidFill>
                  <a:srgbClr val="C00000"/>
                </a:solidFill>
              </a:rPr>
              <a:t>Income Effect]</a:t>
            </a:r>
            <a:endParaRPr lang="en-US" dirty="0">
              <a:solidFill>
                <a:srgbClr val="C00000"/>
              </a:solidFill>
            </a:endParaRPr>
          </a:p>
        </p:txBody>
      </p:sp>
      <p:sp>
        <p:nvSpPr>
          <p:cNvPr id="7" name="Rectangle 6"/>
          <p:cNvSpPr/>
          <p:nvPr/>
        </p:nvSpPr>
        <p:spPr>
          <a:xfrm>
            <a:off x="595422" y="5181600"/>
            <a:ext cx="7686456" cy="1200329"/>
          </a:xfrm>
          <a:prstGeom prst="rect">
            <a:avLst/>
          </a:prstGeom>
          <a:ln>
            <a:solidFill>
              <a:schemeClr val="tx1">
                <a:lumMod val="95000"/>
                <a:lumOff val="5000"/>
              </a:schemeClr>
            </a:solidFill>
          </a:ln>
        </p:spPr>
        <p:txBody>
          <a:bodyPr wrap="square">
            <a:spAutoFit/>
          </a:bodyPr>
          <a:lstStyle/>
          <a:p>
            <a:r>
              <a:rPr lang="en-US" dirty="0" smtClean="0"/>
              <a:t>“….[</a:t>
            </a:r>
            <a:r>
              <a:rPr lang="en-US" dirty="0" smtClean="0"/>
              <a:t>in] </a:t>
            </a:r>
            <a:r>
              <a:rPr lang="en-US" dirty="0"/>
              <a:t>2016, and U.S. gasoline consumption has increased steadily four years in a row. We now have a new peak. </a:t>
            </a:r>
            <a:r>
              <a:rPr lang="en-US" dirty="0" smtClean="0"/>
              <a:t>….. </a:t>
            </a:r>
            <a:r>
              <a:rPr lang="en-US" dirty="0"/>
              <a:t>With incomes increasing again and low gasoline prices, Americans are back to buying big cars and driving more miles than ever before</a:t>
            </a:r>
            <a:r>
              <a:rPr lang="en-US" dirty="0" smtClean="0"/>
              <a:t>. “</a:t>
            </a:r>
            <a:endParaRPr lang="en-US" dirty="0"/>
          </a:p>
        </p:txBody>
      </p:sp>
      <p:sp>
        <p:nvSpPr>
          <p:cNvPr id="6" name="TextBox 5"/>
          <p:cNvSpPr txBox="1"/>
          <p:nvPr/>
        </p:nvSpPr>
        <p:spPr>
          <a:xfrm>
            <a:off x="4110153" y="3048000"/>
            <a:ext cx="599844" cy="923330"/>
          </a:xfrm>
          <a:prstGeom prst="rect">
            <a:avLst/>
          </a:prstGeom>
          <a:noFill/>
        </p:spPr>
        <p:txBody>
          <a:bodyPr wrap="none" rtlCol="0">
            <a:spAutoFit/>
          </a:bodyPr>
          <a:lstStyle/>
          <a:p>
            <a:r>
              <a:rPr lang="en-US" sz="5400" b="1" dirty="0" smtClean="0">
                <a:solidFill>
                  <a:srgbClr val="C00000"/>
                </a:solidFill>
              </a:rPr>
              <a:t>+</a:t>
            </a:r>
            <a:endParaRPr lang="en-US" sz="5400" b="1" dirty="0">
              <a:solidFill>
                <a:srgbClr val="C00000"/>
              </a:solidFill>
            </a:endParaRPr>
          </a:p>
        </p:txBody>
      </p:sp>
      <p:sp>
        <p:nvSpPr>
          <p:cNvPr id="10" name="TextBox 9"/>
          <p:cNvSpPr txBox="1"/>
          <p:nvPr/>
        </p:nvSpPr>
        <p:spPr>
          <a:xfrm>
            <a:off x="4124556" y="4495800"/>
            <a:ext cx="599844" cy="923330"/>
          </a:xfrm>
          <a:prstGeom prst="rect">
            <a:avLst/>
          </a:prstGeom>
          <a:noFill/>
        </p:spPr>
        <p:txBody>
          <a:bodyPr wrap="none" rtlCol="0">
            <a:spAutoFit/>
          </a:bodyPr>
          <a:lstStyle/>
          <a:p>
            <a:r>
              <a:rPr lang="en-US" sz="5400" b="1" dirty="0">
                <a:solidFill>
                  <a:srgbClr val="C00000"/>
                </a:solidFill>
              </a:rPr>
              <a:t>=</a:t>
            </a:r>
          </a:p>
        </p:txBody>
      </p:sp>
      <p:sp>
        <p:nvSpPr>
          <p:cNvPr id="11" name="Rectangle 10"/>
          <p:cNvSpPr/>
          <p:nvPr/>
        </p:nvSpPr>
        <p:spPr>
          <a:xfrm>
            <a:off x="619344" y="3733800"/>
            <a:ext cx="7686456" cy="923330"/>
          </a:xfrm>
          <a:prstGeom prst="rect">
            <a:avLst/>
          </a:prstGeom>
          <a:ln>
            <a:solidFill>
              <a:srgbClr val="7030A0"/>
            </a:solidFill>
          </a:ln>
        </p:spPr>
        <p:txBody>
          <a:bodyPr wrap="square">
            <a:spAutoFit/>
          </a:bodyPr>
          <a:lstStyle/>
          <a:p>
            <a:r>
              <a:rPr lang="en-US" b="1" dirty="0" smtClean="0"/>
              <a:t>“ </a:t>
            </a:r>
            <a:r>
              <a:rPr lang="en-US" dirty="0" smtClean="0"/>
              <a:t>The</a:t>
            </a:r>
            <a:r>
              <a:rPr lang="en-US" b="1" dirty="0" smtClean="0"/>
              <a:t> </a:t>
            </a:r>
            <a:r>
              <a:rPr lang="en-US" dirty="0" smtClean="0"/>
              <a:t>available </a:t>
            </a:r>
            <a:r>
              <a:rPr lang="en-US" dirty="0"/>
              <a:t>substitutes, such as electric vehicles and biofuels, are expensive and not necessarily less carbon-intensive</a:t>
            </a:r>
            <a:r>
              <a:rPr lang="en-US" dirty="0" smtClean="0"/>
              <a:t>.”   </a:t>
            </a:r>
          </a:p>
          <a:p>
            <a:r>
              <a:rPr lang="en-US" dirty="0"/>
              <a:t> </a:t>
            </a:r>
            <a:r>
              <a:rPr lang="en-US" dirty="0" smtClean="0"/>
              <a:t>                                         </a:t>
            </a:r>
            <a:r>
              <a:rPr lang="en-US" b="1" dirty="0" smtClean="0">
                <a:solidFill>
                  <a:srgbClr val="C00000"/>
                </a:solidFill>
              </a:rPr>
              <a:t>[</a:t>
            </a:r>
            <a:r>
              <a:rPr lang="en-US" b="1" dirty="0">
                <a:solidFill>
                  <a:srgbClr val="C00000"/>
                </a:solidFill>
              </a:rPr>
              <a:t>Substitution Effect</a:t>
            </a:r>
            <a:r>
              <a:rPr lang="en-US" b="1" dirty="0" smtClean="0">
                <a:solidFill>
                  <a:srgbClr val="C00000"/>
                </a:solidFill>
              </a:rPr>
              <a:t>]</a:t>
            </a:r>
            <a:endParaRPr lang="en-US" b="1" dirty="0"/>
          </a:p>
        </p:txBody>
      </p:sp>
      <p:cxnSp>
        <p:nvCxnSpPr>
          <p:cNvPr id="12" name="Straight Arrow Connector 11"/>
          <p:cNvCxnSpPr/>
          <p:nvPr/>
        </p:nvCxnSpPr>
        <p:spPr>
          <a:xfrm>
            <a:off x="232192" y="2667000"/>
            <a:ext cx="363230" cy="2514600"/>
          </a:xfrm>
          <a:prstGeom prst="straightConnector1">
            <a:avLst/>
          </a:prstGeom>
          <a:ln>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8281878" y="2590800"/>
            <a:ext cx="671621" cy="2590800"/>
          </a:xfrm>
          <a:prstGeom prst="straightConnector1">
            <a:avLst/>
          </a:prstGeom>
          <a:ln>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49579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p:cNvSpPr/>
          <p:nvPr/>
        </p:nvSpPr>
        <p:spPr>
          <a:xfrm>
            <a:off x="7066341" y="5688505"/>
            <a:ext cx="1818542" cy="9812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fontScale="90000"/>
          </a:bodyPr>
          <a:lstStyle/>
          <a:p>
            <a:r>
              <a:rPr lang="en-US" dirty="0" smtClean="0">
                <a:solidFill>
                  <a:schemeClr val="bg2">
                    <a:lumMod val="10000"/>
                  </a:schemeClr>
                </a:solidFill>
              </a:rPr>
              <a:t>Income and Substitution Effect = Total Effect*</a:t>
            </a:r>
            <a:endParaRPr lang="en-US" dirty="0">
              <a:solidFill>
                <a:schemeClr val="bg2">
                  <a:lumMod val="10000"/>
                </a:schemeClr>
              </a:solidFill>
            </a:endParaRPr>
          </a:p>
        </p:txBody>
      </p:sp>
      <p:cxnSp>
        <p:nvCxnSpPr>
          <p:cNvPr id="4" name="Straight Connector 3"/>
          <p:cNvCxnSpPr/>
          <p:nvPr/>
        </p:nvCxnSpPr>
        <p:spPr>
          <a:xfrm>
            <a:off x="2646741" y="2209620"/>
            <a:ext cx="0" cy="300990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flipH="1">
            <a:off x="2646741" y="5219521"/>
            <a:ext cx="4419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Arc 7"/>
          <p:cNvSpPr/>
          <p:nvPr/>
        </p:nvSpPr>
        <p:spPr>
          <a:xfrm rot="11149581">
            <a:off x="3664018" y="2331359"/>
            <a:ext cx="2498515" cy="1966324"/>
          </a:xfrm>
          <a:prstGeom prst="arc">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Arc 10"/>
          <p:cNvSpPr/>
          <p:nvPr/>
        </p:nvSpPr>
        <p:spPr>
          <a:xfrm rot="11149581">
            <a:off x="3349692" y="2636159"/>
            <a:ext cx="2498515" cy="1966324"/>
          </a:xfrm>
          <a:prstGeom prst="arc">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4" name="Straight Connector 13"/>
          <p:cNvCxnSpPr/>
          <p:nvPr/>
        </p:nvCxnSpPr>
        <p:spPr>
          <a:xfrm>
            <a:off x="2646741" y="3009721"/>
            <a:ext cx="1752600" cy="2209800"/>
          </a:xfrm>
          <a:prstGeom prst="line">
            <a:avLst/>
          </a:prstGeom>
          <a:ln w="2222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646741" y="3009721"/>
            <a:ext cx="3124200" cy="2209800"/>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2656267" y="3514546"/>
            <a:ext cx="2257008" cy="1676400"/>
          </a:xfrm>
          <a:prstGeom prst="line">
            <a:avLst/>
          </a:prstGeom>
          <a:ln w="22225">
            <a:solidFill>
              <a:srgbClr val="C00000"/>
            </a:solidFill>
            <a:prstDash val="sysDash"/>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3570666" y="4143196"/>
            <a:ext cx="0" cy="1076325"/>
          </a:xfrm>
          <a:prstGeom prst="line">
            <a:avLst/>
          </a:prstGeom>
          <a:ln w="254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4094541" y="4038422"/>
            <a:ext cx="0" cy="1181099"/>
          </a:xfrm>
          <a:prstGeom prst="line">
            <a:avLst/>
          </a:prstGeom>
          <a:ln w="254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3784771" y="4352746"/>
            <a:ext cx="0" cy="866775"/>
          </a:xfrm>
          <a:prstGeom prst="line">
            <a:avLst/>
          </a:prstGeom>
          <a:ln w="254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H="1">
            <a:off x="2656267" y="4152721"/>
            <a:ext cx="914399" cy="0"/>
          </a:xfrm>
          <a:prstGeom prst="line">
            <a:avLst/>
          </a:prstGeom>
          <a:ln w="254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4602031" y="5311080"/>
            <a:ext cx="1778051" cy="369332"/>
          </a:xfrm>
          <a:prstGeom prst="rect">
            <a:avLst/>
          </a:prstGeom>
          <a:noFill/>
        </p:spPr>
        <p:txBody>
          <a:bodyPr wrap="none" rtlCol="0">
            <a:spAutoFit/>
          </a:bodyPr>
          <a:lstStyle/>
          <a:p>
            <a:r>
              <a:rPr lang="en-US" b="1" dirty="0" smtClean="0"/>
              <a:t>Gasoline (gal)</a:t>
            </a:r>
            <a:endParaRPr lang="en-US" b="1" dirty="0"/>
          </a:p>
        </p:txBody>
      </p:sp>
      <p:sp>
        <p:nvSpPr>
          <p:cNvPr id="31" name="TextBox 30"/>
          <p:cNvSpPr txBox="1"/>
          <p:nvPr/>
        </p:nvSpPr>
        <p:spPr>
          <a:xfrm>
            <a:off x="1145619" y="2209620"/>
            <a:ext cx="1374094" cy="1477328"/>
          </a:xfrm>
          <a:prstGeom prst="rect">
            <a:avLst/>
          </a:prstGeom>
          <a:noFill/>
        </p:spPr>
        <p:txBody>
          <a:bodyPr wrap="none" rtlCol="0">
            <a:spAutoFit/>
          </a:bodyPr>
          <a:lstStyle/>
          <a:p>
            <a:r>
              <a:rPr lang="en-US" b="1" dirty="0" smtClean="0"/>
              <a:t>‘</a:t>
            </a:r>
            <a:r>
              <a:rPr lang="en-US" b="1" dirty="0"/>
              <a:t> </a:t>
            </a:r>
            <a:r>
              <a:rPr lang="en-US" b="1" dirty="0" smtClean="0"/>
              <a:t>Electric </a:t>
            </a:r>
          </a:p>
          <a:p>
            <a:r>
              <a:rPr lang="en-US" b="1" dirty="0"/>
              <a:t> </a:t>
            </a:r>
            <a:r>
              <a:rPr lang="en-US" b="1" dirty="0" smtClean="0"/>
              <a:t> Vehicles</a:t>
            </a:r>
            <a:r>
              <a:rPr lang="en-US" b="1" dirty="0" smtClean="0"/>
              <a:t>/</a:t>
            </a:r>
          </a:p>
          <a:p>
            <a:r>
              <a:rPr lang="en-US" b="1" dirty="0" smtClean="0"/>
              <a:t>  Biofuels’</a:t>
            </a:r>
          </a:p>
          <a:p>
            <a:r>
              <a:rPr lang="en-US" b="1" dirty="0"/>
              <a:t> </a:t>
            </a:r>
            <a:r>
              <a:rPr lang="en-US" b="1" dirty="0" smtClean="0"/>
              <a:t> (KW/</a:t>
            </a:r>
            <a:r>
              <a:rPr lang="en-US" b="1" dirty="0" err="1" smtClean="0"/>
              <a:t>hr</a:t>
            </a:r>
            <a:r>
              <a:rPr lang="en-US" b="1" dirty="0" smtClean="0"/>
              <a:t>;</a:t>
            </a:r>
          </a:p>
          <a:p>
            <a:r>
              <a:rPr lang="en-US" b="1" dirty="0"/>
              <a:t> </a:t>
            </a:r>
            <a:r>
              <a:rPr lang="en-US" b="1" dirty="0" smtClean="0"/>
              <a:t>   gals)</a:t>
            </a:r>
            <a:endParaRPr lang="en-US" b="1" dirty="0" smtClean="0"/>
          </a:p>
        </p:txBody>
      </p:sp>
      <p:cxnSp>
        <p:nvCxnSpPr>
          <p:cNvPr id="37" name="Straight Connector 36"/>
          <p:cNvCxnSpPr/>
          <p:nvPr/>
        </p:nvCxnSpPr>
        <p:spPr>
          <a:xfrm flipH="1">
            <a:off x="2656267" y="4390847"/>
            <a:ext cx="1128504" cy="0"/>
          </a:xfrm>
          <a:prstGeom prst="line">
            <a:avLst/>
          </a:prstGeom>
          <a:ln w="254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H="1">
            <a:off x="2646741" y="4038422"/>
            <a:ext cx="1447800" cy="0"/>
          </a:xfrm>
          <a:prstGeom prst="line">
            <a:avLst/>
          </a:prstGeom>
          <a:ln w="254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flipV="1">
            <a:off x="3586938" y="5313044"/>
            <a:ext cx="228394" cy="2"/>
          </a:xfrm>
          <a:prstGeom prst="straightConnector1">
            <a:avLst/>
          </a:prstGeom>
          <a:ln w="1905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a:off x="2590800" y="4143196"/>
            <a:ext cx="0" cy="306527"/>
          </a:xfrm>
          <a:prstGeom prst="straightConnector1">
            <a:avLst/>
          </a:prstGeom>
          <a:ln w="19050">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3523041" y="3968055"/>
            <a:ext cx="356188" cy="369332"/>
          </a:xfrm>
          <a:prstGeom prst="rect">
            <a:avLst/>
          </a:prstGeom>
          <a:noFill/>
        </p:spPr>
        <p:txBody>
          <a:bodyPr wrap="none" rtlCol="0">
            <a:spAutoFit/>
          </a:bodyPr>
          <a:lstStyle/>
          <a:p>
            <a:r>
              <a:rPr lang="en-US" dirty="0"/>
              <a:t>A</a:t>
            </a:r>
          </a:p>
        </p:txBody>
      </p:sp>
      <p:sp>
        <p:nvSpPr>
          <p:cNvPr id="52" name="TextBox 51"/>
          <p:cNvSpPr txBox="1"/>
          <p:nvPr/>
        </p:nvSpPr>
        <p:spPr>
          <a:xfrm>
            <a:off x="3723066" y="4114621"/>
            <a:ext cx="437940" cy="369332"/>
          </a:xfrm>
          <a:prstGeom prst="rect">
            <a:avLst/>
          </a:prstGeom>
          <a:noFill/>
        </p:spPr>
        <p:txBody>
          <a:bodyPr wrap="none" rtlCol="0">
            <a:spAutoFit/>
          </a:bodyPr>
          <a:lstStyle/>
          <a:p>
            <a:r>
              <a:rPr lang="en-US" dirty="0" smtClean="0"/>
              <a:t>A’</a:t>
            </a:r>
            <a:endParaRPr lang="en-US" dirty="0"/>
          </a:p>
        </p:txBody>
      </p:sp>
      <p:sp>
        <p:nvSpPr>
          <p:cNvPr id="53" name="TextBox 52"/>
          <p:cNvSpPr txBox="1"/>
          <p:nvPr/>
        </p:nvSpPr>
        <p:spPr>
          <a:xfrm>
            <a:off x="4464808" y="4419422"/>
            <a:ext cx="420308" cy="369332"/>
          </a:xfrm>
          <a:prstGeom prst="rect">
            <a:avLst/>
          </a:prstGeom>
          <a:noFill/>
        </p:spPr>
        <p:txBody>
          <a:bodyPr wrap="none" rtlCol="0">
            <a:spAutoFit/>
          </a:bodyPr>
          <a:lstStyle/>
          <a:p>
            <a:r>
              <a:rPr lang="en-US" dirty="0" smtClean="0"/>
              <a:t>U</a:t>
            </a:r>
            <a:r>
              <a:rPr lang="en-US" baseline="-25000" dirty="0" smtClean="0"/>
              <a:t>1</a:t>
            </a:r>
            <a:endParaRPr lang="en-US" baseline="-25000" dirty="0"/>
          </a:p>
        </p:txBody>
      </p:sp>
      <p:sp>
        <p:nvSpPr>
          <p:cNvPr id="54" name="TextBox 53"/>
          <p:cNvSpPr txBox="1"/>
          <p:nvPr/>
        </p:nvSpPr>
        <p:spPr>
          <a:xfrm>
            <a:off x="4837491" y="4101405"/>
            <a:ext cx="420308" cy="369332"/>
          </a:xfrm>
          <a:prstGeom prst="rect">
            <a:avLst/>
          </a:prstGeom>
          <a:noFill/>
        </p:spPr>
        <p:txBody>
          <a:bodyPr wrap="none" rtlCol="0">
            <a:spAutoFit/>
          </a:bodyPr>
          <a:lstStyle/>
          <a:p>
            <a:r>
              <a:rPr lang="en-US" dirty="0" smtClean="0"/>
              <a:t>U</a:t>
            </a:r>
            <a:r>
              <a:rPr lang="en-US" baseline="-25000" dirty="0"/>
              <a:t>2</a:t>
            </a:r>
          </a:p>
        </p:txBody>
      </p:sp>
      <p:sp>
        <p:nvSpPr>
          <p:cNvPr id="55" name="TextBox 54"/>
          <p:cNvSpPr txBox="1"/>
          <p:nvPr/>
        </p:nvSpPr>
        <p:spPr>
          <a:xfrm>
            <a:off x="4030937" y="3732073"/>
            <a:ext cx="317716" cy="369332"/>
          </a:xfrm>
          <a:prstGeom prst="rect">
            <a:avLst/>
          </a:prstGeom>
          <a:noFill/>
        </p:spPr>
        <p:txBody>
          <a:bodyPr wrap="none" rtlCol="0">
            <a:spAutoFit/>
          </a:bodyPr>
          <a:lstStyle/>
          <a:p>
            <a:r>
              <a:rPr lang="en-US" dirty="0"/>
              <a:t>B</a:t>
            </a:r>
            <a:endParaRPr lang="en-US" baseline="-25000" dirty="0"/>
          </a:p>
        </p:txBody>
      </p:sp>
      <p:cxnSp>
        <p:nvCxnSpPr>
          <p:cNvPr id="32" name="Straight Arrow Connector 31"/>
          <p:cNvCxnSpPr/>
          <p:nvPr/>
        </p:nvCxnSpPr>
        <p:spPr>
          <a:xfrm flipV="1">
            <a:off x="3804391" y="5410200"/>
            <a:ext cx="333377" cy="3512"/>
          </a:xfrm>
          <a:prstGeom prst="straightConnector1">
            <a:avLst/>
          </a:prstGeom>
          <a:ln w="1905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3626297" y="5562600"/>
            <a:ext cx="511471" cy="0"/>
          </a:xfrm>
          <a:prstGeom prst="straightConnector1">
            <a:avLst/>
          </a:prstGeom>
          <a:ln w="19050">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V="1">
            <a:off x="2286000" y="3962222"/>
            <a:ext cx="0" cy="228600"/>
          </a:xfrm>
          <a:prstGeom prst="straightConnector1">
            <a:avLst/>
          </a:prstGeom>
          <a:ln w="19050">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V="1">
            <a:off x="2486144" y="4038422"/>
            <a:ext cx="0" cy="381000"/>
          </a:xfrm>
          <a:prstGeom prst="straightConnector1">
            <a:avLst/>
          </a:prstGeom>
          <a:ln w="1905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7035938" y="5712493"/>
            <a:ext cx="1475084" cy="553998"/>
          </a:xfrm>
          <a:prstGeom prst="rect">
            <a:avLst/>
          </a:prstGeom>
          <a:noFill/>
        </p:spPr>
        <p:txBody>
          <a:bodyPr wrap="none" rtlCol="0">
            <a:spAutoFit/>
          </a:bodyPr>
          <a:lstStyle/>
          <a:p>
            <a:r>
              <a:rPr lang="en-US" sz="1200" b="1" dirty="0" smtClean="0">
                <a:solidFill>
                  <a:srgbClr val="7030A0"/>
                </a:solidFill>
              </a:rPr>
              <a:t>Substitution Effect</a:t>
            </a:r>
          </a:p>
          <a:p>
            <a:endParaRPr lang="en-US" dirty="0"/>
          </a:p>
        </p:txBody>
      </p:sp>
      <p:sp>
        <p:nvSpPr>
          <p:cNvPr id="36" name="TextBox 35"/>
          <p:cNvSpPr txBox="1"/>
          <p:nvPr/>
        </p:nvSpPr>
        <p:spPr>
          <a:xfrm>
            <a:off x="7066341" y="6308519"/>
            <a:ext cx="982961" cy="553998"/>
          </a:xfrm>
          <a:prstGeom prst="rect">
            <a:avLst/>
          </a:prstGeom>
          <a:noFill/>
        </p:spPr>
        <p:txBody>
          <a:bodyPr wrap="none" rtlCol="0">
            <a:spAutoFit/>
          </a:bodyPr>
          <a:lstStyle/>
          <a:p>
            <a:r>
              <a:rPr lang="en-US" sz="1200" b="1" dirty="0" smtClean="0"/>
              <a:t>Total Effect</a:t>
            </a:r>
          </a:p>
          <a:p>
            <a:endParaRPr lang="en-US" dirty="0"/>
          </a:p>
        </p:txBody>
      </p:sp>
      <p:sp>
        <p:nvSpPr>
          <p:cNvPr id="39" name="TextBox 38"/>
          <p:cNvSpPr txBox="1"/>
          <p:nvPr/>
        </p:nvSpPr>
        <p:spPr>
          <a:xfrm>
            <a:off x="7049152" y="5989671"/>
            <a:ext cx="1210588" cy="553998"/>
          </a:xfrm>
          <a:prstGeom prst="rect">
            <a:avLst/>
          </a:prstGeom>
          <a:noFill/>
        </p:spPr>
        <p:txBody>
          <a:bodyPr wrap="none" rtlCol="0">
            <a:spAutoFit/>
          </a:bodyPr>
          <a:lstStyle/>
          <a:p>
            <a:r>
              <a:rPr lang="en-US" sz="1200" b="1" dirty="0" smtClean="0">
                <a:solidFill>
                  <a:srgbClr val="0070C0"/>
                </a:solidFill>
              </a:rPr>
              <a:t>Income Effect</a:t>
            </a:r>
          </a:p>
          <a:p>
            <a:endParaRPr lang="en-US" dirty="0"/>
          </a:p>
        </p:txBody>
      </p:sp>
      <p:cxnSp>
        <p:nvCxnSpPr>
          <p:cNvPr id="47" name="Straight Arrow Connector 46"/>
          <p:cNvCxnSpPr/>
          <p:nvPr/>
        </p:nvCxnSpPr>
        <p:spPr>
          <a:xfrm>
            <a:off x="7999551" y="6441158"/>
            <a:ext cx="511471" cy="0"/>
          </a:xfrm>
          <a:prstGeom prst="straightConnector1">
            <a:avLst/>
          </a:prstGeom>
          <a:ln w="19050">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flipV="1">
            <a:off x="8177645" y="6136358"/>
            <a:ext cx="333377" cy="3512"/>
          </a:xfrm>
          <a:prstGeom prst="straightConnector1">
            <a:avLst/>
          </a:prstGeom>
          <a:ln w="1905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flipV="1">
            <a:off x="8483061" y="5873170"/>
            <a:ext cx="333377" cy="3512"/>
          </a:xfrm>
          <a:prstGeom prst="straightConnector1">
            <a:avLst/>
          </a:prstGeom>
          <a:ln w="19050">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196484" y="6179132"/>
            <a:ext cx="6653114" cy="369332"/>
          </a:xfrm>
          <a:prstGeom prst="rect">
            <a:avLst/>
          </a:prstGeom>
          <a:noFill/>
        </p:spPr>
        <p:txBody>
          <a:bodyPr wrap="square" rtlCol="0">
            <a:spAutoFit/>
          </a:bodyPr>
          <a:lstStyle/>
          <a:p>
            <a:r>
              <a:rPr lang="en-US" dirty="0" smtClean="0"/>
              <a:t>*Notional/Illustrative, based on Information in the article </a:t>
            </a:r>
            <a:endParaRPr lang="en-US" dirty="0"/>
          </a:p>
        </p:txBody>
      </p:sp>
    </p:spTree>
    <p:extLst>
      <p:ext uri="{BB962C8B-B14F-4D97-AF65-F5344CB8AC3E}">
        <p14:creationId xmlns:p14="http://schemas.microsoft.com/office/powerpoint/2010/main" val="1028351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260672" cy="1039427"/>
          </a:xfrm>
        </p:spPr>
        <p:txBody>
          <a:bodyPr/>
          <a:lstStyle/>
          <a:p>
            <a:r>
              <a:rPr lang="en-US" b="1" dirty="0" smtClean="0">
                <a:solidFill>
                  <a:schemeClr val="tx1"/>
                </a:solidFill>
              </a:rPr>
              <a:t>[My]Conclusion[</a:t>
            </a:r>
            <a:r>
              <a:rPr lang="en-US" b="1" cap="small" dirty="0" smtClean="0">
                <a:solidFill>
                  <a:schemeClr val="tx1"/>
                </a:solidFill>
              </a:rPr>
              <a:t>s</a:t>
            </a:r>
            <a:r>
              <a:rPr lang="en-US" b="1" dirty="0" smtClean="0">
                <a:solidFill>
                  <a:schemeClr val="tx1"/>
                </a:solidFill>
              </a:rPr>
              <a:t>]</a:t>
            </a:r>
            <a:endParaRPr lang="en-US" b="1" dirty="0">
              <a:solidFill>
                <a:schemeClr val="tx1"/>
              </a:solidFill>
            </a:endParaRPr>
          </a:p>
        </p:txBody>
      </p:sp>
      <p:sp>
        <p:nvSpPr>
          <p:cNvPr id="5" name="TextBox 4"/>
          <p:cNvSpPr txBox="1"/>
          <p:nvPr/>
        </p:nvSpPr>
        <p:spPr>
          <a:xfrm>
            <a:off x="685800" y="1600200"/>
            <a:ext cx="7953375" cy="5355312"/>
          </a:xfrm>
          <a:prstGeom prst="rect">
            <a:avLst/>
          </a:prstGeom>
          <a:noFill/>
        </p:spPr>
        <p:txBody>
          <a:bodyPr wrap="square" rtlCol="0">
            <a:spAutoFit/>
          </a:bodyPr>
          <a:lstStyle/>
          <a:p>
            <a:pPr marL="285750" indent="-285750">
              <a:buFont typeface="Wingdings" panose="05000000000000000000" pitchFamily="2" charset="2"/>
              <a:buChar char="Ø"/>
            </a:pPr>
            <a:r>
              <a:rPr lang="en-US" b="1" u="sng" dirty="0" smtClean="0">
                <a:solidFill>
                  <a:schemeClr val="bg2">
                    <a:lumMod val="10000"/>
                  </a:schemeClr>
                </a:solidFill>
              </a:rPr>
              <a:t>Total Effect</a:t>
            </a:r>
            <a:r>
              <a:rPr lang="en-US" b="1" dirty="0" smtClean="0"/>
              <a:t>: Americans are both </a:t>
            </a:r>
            <a:r>
              <a:rPr lang="en-US" b="1" dirty="0" smtClean="0"/>
              <a:t>Buying </a:t>
            </a:r>
            <a:r>
              <a:rPr lang="en-US" b="1" dirty="0" smtClean="0"/>
              <a:t>More(Larger) </a:t>
            </a:r>
            <a:r>
              <a:rPr lang="en-US" b="1" dirty="0" smtClean="0"/>
              <a:t>Cars and Using More </a:t>
            </a:r>
            <a:r>
              <a:rPr lang="en-US" b="1" dirty="0" smtClean="0"/>
              <a:t>Gas due to Low Prices and Substantial/Rising Incomes (as described in the article and </a:t>
            </a:r>
            <a:r>
              <a:rPr lang="en-US" b="1" dirty="0" smtClean="0"/>
              <a:t>address</a:t>
            </a:r>
            <a:r>
              <a:rPr lang="en-US" b="1" dirty="0" smtClean="0"/>
              <a:t>ed on Slide 2/3). </a:t>
            </a:r>
          </a:p>
          <a:p>
            <a:pPr marL="285750" indent="-285750">
              <a:buFont typeface="Wingdings" panose="05000000000000000000" pitchFamily="2" charset="2"/>
              <a:buChar char="Ø"/>
            </a:pPr>
            <a:endParaRPr lang="en-US" sz="1600" b="1" dirty="0" smtClean="0"/>
          </a:p>
          <a:p>
            <a:pPr marL="285750" indent="-285750">
              <a:buFont typeface="Wingdings" panose="05000000000000000000" pitchFamily="2" charset="2"/>
              <a:buChar char="Ø"/>
            </a:pPr>
            <a:r>
              <a:rPr lang="en-US" b="1" dirty="0" smtClean="0">
                <a:solidFill>
                  <a:srgbClr val="C00000"/>
                </a:solidFill>
              </a:rPr>
              <a:t>But- there is </a:t>
            </a:r>
            <a:r>
              <a:rPr lang="en-US" b="1" u="sng" dirty="0" smtClean="0">
                <a:solidFill>
                  <a:srgbClr val="C00000"/>
                </a:solidFill>
              </a:rPr>
              <a:t>Another Side </a:t>
            </a:r>
            <a:r>
              <a:rPr lang="en-US" b="1" dirty="0" smtClean="0">
                <a:solidFill>
                  <a:srgbClr val="C00000"/>
                </a:solidFill>
              </a:rPr>
              <a:t>to this: Energy Use/Efficiency,  and the Environment (Article notes: POTUS 2012- announced “… aggressive new </a:t>
            </a:r>
            <a:r>
              <a:rPr lang="en-US" b="1" dirty="0">
                <a:solidFill>
                  <a:srgbClr val="C00000"/>
                </a:solidFill>
              </a:rPr>
              <a:t>f</a:t>
            </a:r>
            <a:r>
              <a:rPr lang="en-US" b="1" dirty="0" smtClean="0">
                <a:solidFill>
                  <a:srgbClr val="C00000"/>
                </a:solidFill>
              </a:rPr>
              <a:t>uel economy standards” – driving higher fuel economy)</a:t>
            </a:r>
          </a:p>
          <a:p>
            <a:pPr marL="285750" indent="-285750">
              <a:buFont typeface="Wingdings" panose="05000000000000000000" pitchFamily="2" charset="2"/>
              <a:buChar char="Ø"/>
            </a:pPr>
            <a:endParaRPr lang="en-US" sz="1600" b="1" dirty="0">
              <a:solidFill>
                <a:srgbClr val="C00000"/>
              </a:solidFill>
            </a:endParaRPr>
          </a:p>
          <a:p>
            <a:pPr marL="285750" indent="-285750">
              <a:buFont typeface="Wingdings" panose="05000000000000000000" pitchFamily="2" charset="2"/>
              <a:buChar char="Ø"/>
            </a:pPr>
            <a:r>
              <a:rPr lang="en-US" b="1" dirty="0" smtClean="0">
                <a:solidFill>
                  <a:srgbClr val="C00000"/>
                </a:solidFill>
              </a:rPr>
              <a:t> Yet, also—Demand Elasticity…Article notes: ”Americans are getting less sensitive to gasoline prices, but there is still a strong negative relationship between prices and gasoline consumption.”  [ My ‘take’: relatively INELASTIC]</a:t>
            </a:r>
          </a:p>
          <a:p>
            <a:pPr marL="285750" indent="-285750">
              <a:buFont typeface="Wingdings" panose="05000000000000000000" pitchFamily="2" charset="2"/>
              <a:buChar char="Ø"/>
            </a:pPr>
            <a:endParaRPr lang="en-US" sz="1600" b="1" dirty="0"/>
          </a:p>
          <a:p>
            <a:pPr marL="285750" indent="-285750">
              <a:buFont typeface="Wingdings" panose="05000000000000000000" pitchFamily="2" charset="2"/>
              <a:buChar char="Ø"/>
            </a:pPr>
            <a:r>
              <a:rPr lang="en-US" b="1" dirty="0" smtClean="0"/>
              <a:t> </a:t>
            </a:r>
            <a:r>
              <a:rPr lang="en-US" b="1" u="sng" dirty="0" smtClean="0"/>
              <a:t>Would also Argue</a:t>
            </a:r>
            <a:r>
              <a:rPr lang="en-US" b="1" dirty="0" smtClean="0"/>
              <a:t>: that Electric Vehicles/ Biofuels neither</a:t>
            </a:r>
          </a:p>
          <a:p>
            <a:r>
              <a:rPr lang="en-US" b="1" dirty="0"/>
              <a:t> </a:t>
            </a:r>
            <a:r>
              <a:rPr lang="en-US" b="1" dirty="0" smtClean="0"/>
              <a:t>     perfect or Only Substitutes…for Gasoline (what about </a:t>
            </a:r>
          </a:p>
          <a:p>
            <a:r>
              <a:rPr lang="en-US" b="1" dirty="0"/>
              <a:t> </a:t>
            </a:r>
            <a:r>
              <a:rPr lang="en-US" b="1" dirty="0" smtClean="0"/>
              <a:t>     alternate Transportation Means? Metro/Share/Bike, </a:t>
            </a:r>
            <a:r>
              <a:rPr lang="en-US" b="1" dirty="0" err="1" smtClean="0"/>
              <a:t>etc</a:t>
            </a:r>
            <a:r>
              <a:rPr lang="en-US" b="1" dirty="0" smtClean="0"/>
              <a:t>)</a:t>
            </a:r>
          </a:p>
          <a:p>
            <a:pPr marL="285750" indent="-285750">
              <a:buFont typeface="Wingdings" panose="05000000000000000000" pitchFamily="2" charset="2"/>
              <a:buChar char="Ø"/>
            </a:pPr>
            <a:endParaRPr lang="en-US" sz="1600" b="1" dirty="0"/>
          </a:p>
          <a:p>
            <a:pPr marL="285750" indent="-285750">
              <a:buFont typeface="Wingdings" panose="05000000000000000000" pitchFamily="2" charset="2"/>
              <a:buChar char="Ø"/>
            </a:pPr>
            <a:r>
              <a:rPr lang="en-US" b="1" dirty="0" smtClean="0"/>
              <a:t> </a:t>
            </a:r>
            <a:r>
              <a:rPr lang="en-US" b="1" u="sng" dirty="0" smtClean="0">
                <a:solidFill>
                  <a:srgbClr val="C00000"/>
                </a:solidFill>
              </a:rPr>
              <a:t>Final Point/thought</a:t>
            </a:r>
            <a:r>
              <a:rPr lang="en-US" b="1" dirty="0" smtClean="0">
                <a:solidFill>
                  <a:srgbClr val="C00000"/>
                </a:solidFill>
              </a:rPr>
              <a:t>: effects of state/local/federal tax on</a:t>
            </a:r>
          </a:p>
          <a:p>
            <a:r>
              <a:rPr lang="en-US" b="1" dirty="0">
                <a:solidFill>
                  <a:srgbClr val="C00000"/>
                </a:solidFill>
              </a:rPr>
              <a:t> </a:t>
            </a:r>
            <a:r>
              <a:rPr lang="en-US" b="1" dirty="0" smtClean="0">
                <a:solidFill>
                  <a:srgbClr val="C00000"/>
                </a:solidFill>
              </a:rPr>
              <a:t>     demand ? Gasoline taxes are very common/prevalent. </a:t>
            </a:r>
            <a:endParaRPr lang="en-US" b="1" dirty="0">
              <a:solidFill>
                <a:srgbClr val="C00000"/>
              </a:solidFill>
            </a:endParaRPr>
          </a:p>
        </p:txBody>
      </p:sp>
    </p:spTree>
    <p:extLst>
      <p:ext uri="{BB962C8B-B14F-4D97-AF65-F5344CB8AC3E}">
        <p14:creationId xmlns:p14="http://schemas.microsoft.com/office/powerpoint/2010/main" val="2491592179"/>
      </p:ext>
    </p:extLst>
  </p:cSld>
  <p:clrMapOvr>
    <a:masterClrMapping/>
  </p:clrMapOvr>
</p:sld>
</file>

<file path=ppt/theme/_rels/theme3.xml.rels><?xml version="1.0" encoding="UTF-8" standalone="yes"?>
<Relationships xmlns="http://schemas.openxmlformats.org/package/2006/relationships"><Relationship Id="rId1" Type="http://schemas.openxmlformats.org/officeDocument/2006/relationships/image" Target="../media/image6.jpeg"/></Relationships>
</file>

<file path=ppt/theme/theme1.xml><?xml version="1.0" encoding="utf-8"?>
<a:theme xmlns:a="http://schemas.openxmlformats.org/drawingml/2006/main" name="2_Office Theme">
  <a:themeElements>
    <a:clrScheme name="myVA">
      <a:dk1>
        <a:srgbClr val="000000"/>
      </a:dk1>
      <a:lt1>
        <a:sysClr val="window" lastClr="FFFFFF"/>
      </a:lt1>
      <a:dk2>
        <a:srgbClr val="003F72"/>
      </a:dk2>
      <a:lt2>
        <a:srgbClr val="EEECE1"/>
      </a:lt2>
      <a:accent1>
        <a:srgbClr val="C62630"/>
      </a:accent1>
      <a:accent2>
        <a:srgbClr val="0083BE"/>
      </a:accent2>
      <a:accent3>
        <a:srgbClr val="F3CF45"/>
      </a:accent3>
      <a:accent4>
        <a:srgbClr val="F7955B"/>
      </a:accent4>
      <a:accent5>
        <a:srgbClr val="839097"/>
      </a:accent5>
      <a:accent6>
        <a:srgbClr val="DCDDDE"/>
      </a:accent6>
      <a:hlink>
        <a:srgbClr val="C2B48F"/>
      </a:hlink>
      <a:folHlink>
        <a:srgbClr val="A3A86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SECVA Official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Audience xmlns="7a3d7dbf-2f11-4951-b5da-567870026da4" xsi:nil="true"/>
    <External_x0020_Audience xmlns="7a3d7dbf-2f11-4951-b5da-567870026da4">ACWV</External_x0020_Audience>
    <Date_x0020_presented xmlns="7a3d7dbf-2f11-4951-b5da-567870026da4">2016-05-17T04:00:00+00:00</Date_x0020_presented>
    <Internal_x0020_or_x0020_External xmlns="7a3d7dbf-2f11-4951-b5da-567870026da4">External</Internal_x0020_or_x0020_External>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3E5043105B2C2468883D4F194E916ED" ma:contentTypeVersion="4" ma:contentTypeDescription="Create a new document." ma:contentTypeScope="" ma:versionID="d1398843d202a58ba897449898cee0ee">
  <xsd:schema xmlns:xsd="http://www.w3.org/2001/XMLSchema" xmlns:xs="http://www.w3.org/2001/XMLSchema" xmlns:p="http://schemas.microsoft.com/office/2006/metadata/properties" xmlns:ns2="7a3d7dbf-2f11-4951-b5da-567870026da4" targetNamespace="http://schemas.microsoft.com/office/2006/metadata/properties" ma:root="true" ma:fieldsID="469c7c23fbf812052192f1bfcffbf533" ns2:_="">
    <xsd:import namespace="7a3d7dbf-2f11-4951-b5da-567870026da4"/>
    <xsd:element name="properties">
      <xsd:complexType>
        <xsd:sequence>
          <xsd:element name="documentManagement">
            <xsd:complexType>
              <xsd:all>
                <xsd:element ref="ns2:Date_x0020_presented" minOccurs="0"/>
                <xsd:element ref="ns2:Internal_x0020_or_x0020_External" minOccurs="0"/>
                <xsd:element ref="ns2:Audience" minOccurs="0"/>
                <xsd:element ref="ns2:External_x0020_Audienc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a3d7dbf-2f11-4951-b5da-567870026da4" elementFormDefault="qualified">
    <xsd:import namespace="http://schemas.microsoft.com/office/2006/documentManagement/types"/>
    <xsd:import namespace="http://schemas.microsoft.com/office/infopath/2007/PartnerControls"/>
    <xsd:element name="Date_x0020_presented" ma:index="2" nillable="true" ma:displayName="Date of presentation" ma:format="DateOnly" ma:internalName="Date_x0020_presented">
      <xsd:simpleType>
        <xsd:restriction base="dms:DateTime"/>
      </xsd:simpleType>
    </xsd:element>
    <xsd:element name="Internal_x0020_or_x0020_External" ma:index="3" nillable="true" ma:displayName="Internal or External to VA" ma:format="Dropdown" ma:internalName="Internal_x0020_or_x0020_External">
      <xsd:simpleType>
        <xsd:restriction base="dms:Choice">
          <xsd:enumeration value="Internal"/>
          <xsd:enumeration value="External"/>
        </xsd:restriction>
      </xsd:simpleType>
    </xsd:element>
    <xsd:element name="Audience" ma:index="4" nillable="true" ma:displayName="Internal Audience" ma:format="Dropdown" ma:internalName="Audience">
      <xsd:simpleType>
        <xsd:union memberTypes="dms:Text">
          <xsd:simpleType>
            <xsd:restriction base="dms:Choice">
              <xsd:enumeration value="VHA"/>
              <xsd:enumeration value="VBA"/>
              <xsd:enumeration value="NCA"/>
              <xsd:enumeration value="SECVA"/>
              <xsd:enumeration value="DEPSECVA"/>
              <xsd:enumeration value="COSVA"/>
              <xsd:enumeration value="OSVA"/>
              <xsd:enumeration value="OPIA"/>
              <xsd:enumeration value="VSO"/>
              <xsd:enumeration value="OSA"/>
              <xsd:enumeration value="OSDBU"/>
              <xsd:enumeration value="NACE"/>
              <xsd:enumeration value="OEDCA"/>
              <xsd:enumeration value="OIG"/>
              <xsd:enumeration value="OGC"/>
              <xsd:enumeration value="ORPM"/>
              <xsd:enumeration value="CWV"/>
              <xsd:enumeration value="CMV"/>
              <xsd:enumeration value="CFBNP"/>
              <xsd:enumeration value="BVA"/>
              <xsd:enumeration value="ACMO"/>
              <xsd:enumeration value="OALC"/>
              <xsd:enumeration value="GAO"/>
              <xsd:enumeration value="VBA ED&amp;T"/>
              <xsd:enumeration value="OPP"/>
              <xsd:enumeration value="OSP"/>
              <xsd:enumeration value="OM"/>
              <xsd:enumeration value="OIT"/>
              <xsd:enumeration value="HR&amp;A"/>
              <xsd:enumeration value="OCA"/>
              <xsd:enumeration value="VEO"/>
              <xsd:enumeration value="Exec Secretariat"/>
              <xsd:enumeration value="Office of Mission Opns"/>
              <xsd:enumeration value="Office of Protocol"/>
              <xsd:enumeration value="Office of Admin Opns"/>
              <xsd:enumeration value="WH Liaison"/>
              <xsd:enumeration value="Office of Strategic Engagement"/>
              <xsd:enumeration value="OCR"/>
              <xsd:enumeration value="NGO/P3"/>
              <xsd:enumeration value="VSO Liaison"/>
              <xsd:enumeration value="Exec Writers"/>
              <xsd:enumeration value="Other"/>
            </xsd:restriction>
          </xsd:simpleType>
        </xsd:union>
      </xsd:simpleType>
    </xsd:element>
    <xsd:element name="External_x0020_Audience" ma:index="5" nillable="true" ma:displayName="External Audience" ma:format="Dropdown" ma:internalName="External_x0020_Audience">
      <xsd:simpleType>
        <xsd:union memberTypes="dms:Text">
          <xsd:simpleType>
            <xsd:restriction base="dms:Choice">
              <xsd:enumeration value="Congress"/>
              <xsd:enumeration value="VSOs"/>
              <xsd:enumeration value="Unions"/>
              <xsd:enumeration value="OMB"/>
              <xsd:enumeration value="OPM"/>
              <xsd:enumeration value="GAO"/>
              <xsd:enumeration value="Other"/>
            </xsd:restriction>
          </xsd:simpleType>
        </xsd:un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FF2B991-C183-4542-AA24-3E47B83450E2}">
  <ds:schemaRefs>
    <ds:schemaRef ds:uri="http://schemas.microsoft.com/office/2006/documentManagement/types"/>
    <ds:schemaRef ds:uri="http://schemas.microsoft.com/office/infopath/2007/PartnerControls"/>
    <ds:schemaRef ds:uri="http://purl.org/dc/terms/"/>
    <ds:schemaRef ds:uri="http://schemas.microsoft.com/office/2006/metadata/properties"/>
    <ds:schemaRef ds:uri="http://schemas.openxmlformats.org/package/2006/metadata/core-properties"/>
    <ds:schemaRef ds:uri="7a3d7dbf-2f11-4951-b5da-567870026da4"/>
    <ds:schemaRef ds:uri="http://www.w3.org/XML/1998/namespace"/>
    <ds:schemaRef ds:uri="http://purl.org/dc/elements/1.1/"/>
    <ds:schemaRef ds:uri="http://purl.org/dc/dcmitype/"/>
  </ds:schemaRefs>
</ds:datastoreItem>
</file>

<file path=customXml/itemProps2.xml><?xml version="1.0" encoding="utf-8"?>
<ds:datastoreItem xmlns:ds="http://schemas.openxmlformats.org/officeDocument/2006/customXml" ds:itemID="{D55482E8-E3F6-4735-9028-C60BFE9325F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a3d7dbf-2f11-4951-b5da-567870026da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A41ECE6-7632-44FD-90D7-F8077C5F640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36690</TotalTime>
  <Words>461</Words>
  <Application>Microsoft Office PowerPoint</Application>
  <PresentationFormat>On-screen Show (4:3)</PresentationFormat>
  <Paragraphs>48</Paragraphs>
  <Slides>4</Slides>
  <Notes>0</Notes>
  <HiddenSlides>0</HiddenSlides>
  <MMClips>0</MMClips>
  <ScaleCrop>false</ScaleCrop>
  <HeadingPairs>
    <vt:vector size="4" baseType="variant">
      <vt:variant>
        <vt:lpstr>Theme</vt:lpstr>
      </vt:variant>
      <vt:variant>
        <vt:i4>3</vt:i4>
      </vt:variant>
      <vt:variant>
        <vt:lpstr>Slide Titles</vt:lpstr>
      </vt:variant>
      <vt:variant>
        <vt:i4>4</vt:i4>
      </vt:variant>
    </vt:vector>
  </HeadingPairs>
  <TitlesOfParts>
    <vt:vector size="7" baseType="lpstr">
      <vt:lpstr>2_Office Theme</vt:lpstr>
      <vt:lpstr>OSECVA Official Theme</vt:lpstr>
      <vt:lpstr>Apothecary</vt:lpstr>
      <vt:lpstr> “Addicted to oil: US gasoline consumption is higher than ever”   By Lucas Davis, UC Berkeley via ‘The Conversation’ September 26, 2016  </vt:lpstr>
      <vt:lpstr>BLUF: ‘solid Example’- total Effect</vt:lpstr>
      <vt:lpstr>Income and Substitution Effect = Total Effect*</vt:lpstr>
      <vt:lpstr>[My]Conclusion[s]</vt:lpstr>
    </vt:vector>
  </TitlesOfParts>
  <Company>Veteran Affairs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Advisory Committee on Women Veterans</dc:title>
  <dc:creator>Department of Veterans Affairs</dc:creator>
  <cp:lastModifiedBy>Department of Veterans Affairs</cp:lastModifiedBy>
  <cp:revision>217</cp:revision>
  <cp:lastPrinted>2016-10-01T23:21:06Z</cp:lastPrinted>
  <dcterms:created xsi:type="dcterms:W3CDTF">2016-01-07T18:10:51Z</dcterms:created>
  <dcterms:modified xsi:type="dcterms:W3CDTF">2016-10-04T15:54:49Z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0x01010043E5043105B2C2468883D4F194E916ED</vt:lpwstr>
  </property>
</Properties>
</file>