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54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09EB3-A30E-8541-9EF5-45430ED46F8C}" type="datetimeFigureOut">
              <a:rPr lang="en-US" smtClean="0"/>
              <a:t>10/3/16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AD5AD-658C-A34D-B47A-12DB18E16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8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AD5AD-658C-A34D-B47A-12DB18E163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4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FFF4-5E3A-CB4C-A82F-48681761562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8AFF-EC4E-0041-B0E0-9242C7822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FFF4-5E3A-CB4C-A82F-48681761562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8AFF-EC4E-0041-B0E0-9242C7822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FFF4-5E3A-CB4C-A82F-48681761562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8AFF-EC4E-0041-B0E0-9242C7822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FFF4-5E3A-CB4C-A82F-48681761562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8AFF-EC4E-0041-B0E0-9242C7822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FFF4-5E3A-CB4C-A82F-48681761562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8AFF-EC4E-0041-B0E0-9242C7822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FFF4-5E3A-CB4C-A82F-48681761562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8AFF-EC4E-0041-B0E0-9242C7822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FFF4-5E3A-CB4C-A82F-48681761562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8AFF-EC4E-0041-B0E0-9242C7822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FFF4-5E3A-CB4C-A82F-48681761562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8AFF-EC4E-0041-B0E0-9242C7822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FFF4-5E3A-CB4C-A82F-48681761562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8AFF-EC4E-0041-B0E0-9242C78220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FFF4-5E3A-CB4C-A82F-48681761562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8AFF-EC4E-0041-B0E0-9242C78220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FFF4-5E3A-CB4C-A82F-48681761562A}" type="datetimeFigureOut">
              <a:rPr lang="en-US" smtClean="0"/>
              <a:t>10/3/16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AB8AFF-EC4E-0041-B0E0-9242C78220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5AB8AFF-EC4E-0041-B0E0-9242C78220A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6F1FFF4-5E3A-CB4C-A82F-48681761562A}" type="datetimeFigureOut">
              <a:rPr lang="en-US" smtClean="0"/>
              <a:t>10/3/16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5649" y="1396004"/>
            <a:ext cx="5665684" cy="3177645"/>
          </a:xfrm>
        </p:spPr>
        <p:txBody>
          <a:bodyPr/>
          <a:lstStyle/>
          <a:p>
            <a:pPr algn="ctr"/>
            <a:r>
              <a:rPr lang="en-US" dirty="0" err="1" smtClean="0"/>
              <a:t>Uber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Millennials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0784" y="4862240"/>
            <a:ext cx="2822575" cy="5556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By: Tinsae Gebriel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903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6565" cy="1143000"/>
          </a:xfrm>
        </p:spPr>
        <p:txBody>
          <a:bodyPr/>
          <a:lstStyle/>
          <a:p>
            <a:r>
              <a:rPr lang="en-US" dirty="0" smtClean="0"/>
              <a:t>Article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1963"/>
            <a:ext cx="7015429" cy="237788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Millennials are using ride </a:t>
            </a:r>
            <a:r>
              <a:rPr lang="en-US" sz="2400" dirty="0">
                <a:latin typeface="Calibri"/>
                <a:cs typeface="Calibri"/>
              </a:rPr>
              <a:t>sharing </a:t>
            </a:r>
            <a:r>
              <a:rPr lang="en-US" sz="2400" dirty="0" smtClean="0">
                <a:latin typeface="Calibri"/>
                <a:cs typeface="Calibri"/>
              </a:rPr>
              <a:t>apps and waiting to buy a car  </a:t>
            </a:r>
          </a:p>
          <a:p>
            <a:r>
              <a:rPr lang="en-US" sz="2400" dirty="0" smtClean="0">
                <a:latin typeface="Calibri"/>
                <a:cs typeface="Calibri"/>
              </a:rPr>
              <a:t>WHY?</a:t>
            </a:r>
          </a:p>
          <a:p>
            <a:pPr lvl="1"/>
            <a:r>
              <a:rPr lang="en-US" sz="2400" dirty="0" smtClean="0">
                <a:latin typeface="Calibri"/>
                <a:cs typeface="Calibri"/>
              </a:rPr>
              <a:t>Income– they can’t afford to buy a car</a:t>
            </a:r>
          </a:p>
          <a:p>
            <a:pPr marL="914400" lvl="2" indent="0">
              <a:buNone/>
            </a:pPr>
            <a:endParaRPr lang="en-US" dirty="0" smtClean="0">
              <a:latin typeface="Apple Symbols"/>
              <a:cs typeface="Apple Symbol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5502" y="1798655"/>
            <a:ext cx="58460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“Will Millennials Just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Uber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Their Life?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Neale Godfrey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 77"/>
          <p:cNvSpPr/>
          <p:nvPr/>
        </p:nvSpPr>
        <p:spPr>
          <a:xfrm>
            <a:off x="1513844" y="2155051"/>
            <a:ext cx="962188" cy="230898"/>
          </a:xfrm>
          <a:custGeom>
            <a:avLst/>
            <a:gdLst>
              <a:gd name="connsiteX0" fmla="*/ 0 w 962188"/>
              <a:gd name="connsiteY0" fmla="*/ 0 h 230898"/>
              <a:gd name="connsiteX1" fmla="*/ 307900 w 962188"/>
              <a:gd name="connsiteY1" fmla="*/ 38483 h 230898"/>
              <a:gd name="connsiteX2" fmla="*/ 962188 w 962188"/>
              <a:gd name="connsiteY2" fmla="*/ 230898 h 23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2188" h="230898">
                <a:moveTo>
                  <a:pt x="0" y="0"/>
                </a:moveTo>
                <a:cubicBezTo>
                  <a:pt x="73767" y="0"/>
                  <a:pt x="147535" y="0"/>
                  <a:pt x="307900" y="38483"/>
                </a:cubicBezTo>
                <a:cubicBezTo>
                  <a:pt x="468265" y="76966"/>
                  <a:pt x="962188" y="230898"/>
                  <a:pt x="962188" y="230898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457529" y="2414000"/>
            <a:ext cx="1814589" cy="331124"/>
          </a:xfrm>
          <a:custGeom>
            <a:avLst/>
            <a:gdLst>
              <a:gd name="connsiteX0" fmla="*/ 5674 w 1814589"/>
              <a:gd name="connsiteY0" fmla="*/ 10432 h 331124"/>
              <a:gd name="connsiteX1" fmla="*/ 172453 w 1814589"/>
              <a:gd name="connsiteY1" fmla="*/ 23260 h 331124"/>
              <a:gd name="connsiteX2" fmla="*/ 1147471 w 1814589"/>
              <a:gd name="connsiteY2" fmla="*/ 215675 h 331124"/>
              <a:gd name="connsiteX3" fmla="*/ 1814589 w 1814589"/>
              <a:gd name="connsiteY3" fmla="*/ 331124 h 33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589" h="331124">
                <a:moveTo>
                  <a:pt x="5674" y="10432"/>
                </a:moveTo>
                <a:cubicBezTo>
                  <a:pt x="-6086" y="-258"/>
                  <a:pt x="-17846" y="-10947"/>
                  <a:pt x="172453" y="23260"/>
                </a:cubicBezTo>
                <a:cubicBezTo>
                  <a:pt x="362752" y="57467"/>
                  <a:pt x="873782" y="164364"/>
                  <a:pt x="1147471" y="215675"/>
                </a:cubicBezTo>
                <a:cubicBezTo>
                  <a:pt x="1421160" y="266986"/>
                  <a:pt x="1814589" y="331124"/>
                  <a:pt x="1814589" y="331124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554528" y="2773426"/>
            <a:ext cx="1420804" cy="1149574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12243" y="2152041"/>
            <a:ext cx="2346367" cy="1824004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16857" y="1619905"/>
            <a:ext cx="3056626" cy="238332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16857" y="1016150"/>
            <a:ext cx="3924333" cy="2996944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64931" y="3379788"/>
            <a:ext cx="60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88503" y="3302973"/>
            <a:ext cx="60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49170" y="3272452"/>
            <a:ext cx="60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36315" y="3257346"/>
            <a:ext cx="60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2868181" y="3771732"/>
            <a:ext cx="3095624" cy="302536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343644" y="3325825"/>
            <a:ext cx="1104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Income Increasing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40" y="854061"/>
            <a:ext cx="8890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 </a:t>
            </a:r>
            <a:r>
              <a:rPr lang="en-US" dirty="0" smtClean="0"/>
              <a:t>ride sharing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04232" y="3976045"/>
            <a:ext cx="1594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 </a:t>
            </a:r>
            <a:r>
              <a:rPr lang="en-US" dirty="0" smtClean="0"/>
              <a:t>cars owned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3" name="Arc 32"/>
          <p:cNvSpPr/>
          <p:nvPr/>
        </p:nvSpPr>
        <p:spPr>
          <a:xfrm rot="10800000">
            <a:off x="1096358" y="-133904"/>
            <a:ext cx="1841500" cy="2460625"/>
          </a:xfrm>
          <a:prstGeom prst="arc">
            <a:avLst>
              <a:gd name="adj1" fmla="val 16355112"/>
              <a:gd name="adj2" fmla="val 1886196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itle 3"/>
          <p:cNvSpPr txBox="1">
            <a:spLocks/>
          </p:cNvSpPr>
          <p:nvPr/>
        </p:nvSpPr>
        <p:spPr>
          <a:xfrm>
            <a:off x="190539" y="4690169"/>
            <a:ext cx="8302379" cy="194174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BC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BC</a:t>
            </a:r>
            <a:r>
              <a:rPr lang="en-US" sz="2400" baseline="-25000" dirty="0" smtClean="0">
                <a:sym typeface="Wingdings"/>
              </a:rPr>
              <a:t>2: </a:t>
            </a:r>
            <a:r>
              <a:rPr lang="en-US" sz="2400" dirty="0">
                <a:sym typeface="Wingdings"/>
              </a:rPr>
              <a:t>I</a:t>
            </a:r>
            <a:r>
              <a:rPr lang="en-US" sz="2400" dirty="0" smtClean="0">
                <a:sym typeface="Wingdings"/>
              </a:rPr>
              <a:t>ncome increases, but </a:t>
            </a:r>
            <a:r>
              <a:rPr lang="en-US" sz="2400" dirty="0" err="1" smtClean="0">
                <a:sym typeface="Wingdings"/>
              </a:rPr>
              <a:t>millennials</a:t>
            </a:r>
            <a:r>
              <a:rPr lang="en-US" sz="2400" dirty="0" smtClean="0">
                <a:sym typeface="Wingdings"/>
              </a:rPr>
              <a:t> still only use ride sharing</a:t>
            </a:r>
          </a:p>
          <a:p>
            <a:endParaRPr lang="en-US" sz="2400" dirty="0" smtClean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BC</a:t>
            </a:r>
            <a:r>
              <a:rPr lang="en-US" sz="2400" baseline="-25000" dirty="0" smtClean="0">
                <a:sym typeface="Wingdings"/>
              </a:rPr>
              <a:t>2</a:t>
            </a:r>
            <a:r>
              <a:rPr lang="en-US" sz="2400" dirty="0" smtClean="0">
                <a:sym typeface="Wingdings"/>
              </a:rPr>
              <a:t>  BC</a:t>
            </a:r>
            <a:r>
              <a:rPr lang="en-US" sz="2400" baseline="-25000" dirty="0" smtClean="0">
                <a:sym typeface="Wingdings"/>
              </a:rPr>
              <a:t>4: </a:t>
            </a:r>
            <a:r>
              <a:rPr lang="en-US" sz="2400" dirty="0" smtClean="0">
                <a:sym typeface="Wingdings"/>
              </a:rPr>
              <a:t>Millennials get “real work,” income rises. Ride </a:t>
            </a:r>
            <a:r>
              <a:rPr lang="en-US" sz="2400" dirty="0" smtClean="0">
                <a:sym typeface="Wingdings"/>
              </a:rPr>
              <a:t>sharing is an inferior good; Cars are a normal good</a:t>
            </a:r>
            <a:endParaRPr lang="en-US" sz="2400" dirty="0"/>
          </a:p>
        </p:txBody>
      </p:sp>
      <p:sp>
        <p:nvSpPr>
          <p:cNvPr id="44" name="Arc 43"/>
          <p:cNvSpPr/>
          <p:nvPr/>
        </p:nvSpPr>
        <p:spPr>
          <a:xfrm rot="10800000">
            <a:off x="3154220" y="312801"/>
            <a:ext cx="1841500" cy="2460625"/>
          </a:xfrm>
          <a:prstGeom prst="arc">
            <a:avLst>
              <a:gd name="adj1" fmla="val 16355112"/>
              <a:gd name="adj2" fmla="val 1886196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516857" y="906306"/>
            <a:ext cx="0" cy="31343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12243" y="4040644"/>
            <a:ext cx="48289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Arc 52"/>
          <p:cNvSpPr/>
          <p:nvPr/>
        </p:nvSpPr>
        <p:spPr>
          <a:xfrm rot="10800000">
            <a:off x="2017108" y="74479"/>
            <a:ext cx="1841500" cy="2460625"/>
          </a:xfrm>
          <a:prstGeom prst="arc">
            <a:avLst>
              <a:gd name="adj1" fmla="val 16355112"/>
              <a:gd name="adj2" fmla="val 1886196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c 53"/>
          <p:cNvSpPr/>
          <p:nvPr/>
        </p:nvSpPr>
        <p:spPr>
          <a:xfrm rot="10800000">
            <a:off x="1096359" y="457669"/>
            <a:ext cx="1841500" cy="2460625"/>
          </a:xfrm>
          <a:prstGeom prst="arc">
            <a:avLst>
              <a:gd name="adj1" fmla="val 16355112"/>
              <a:gd name="adj2" fmla="val 1886196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307218" y="2152041"/>
            <a:ext cx="325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Wingdings"/>
                <a:ea typeface="Wingdings"/>
                <a:cs typeface="Wingdings"/>
              </a:rPr>
              <a:t>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3439596" y="2391086"/>
            <a:ext cx="325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Wingdings"/>
                <a:ea typeface="Wingdings"/>
                <a:cs typeface="Wingdings"/>
              </a:rPr>
              <a:t></a:t>
            </a:r>
            <a:endParaRPr lang="en-US" sz="2400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4285044" y="2094631"/>
            <a:ext cx="502542" cy="5275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285044" y="1778342"/>
            <a:ext cx="1958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Income Expansion Path </a:t>
            </a:r>
            <a:endParaRPr lang="en-US" sz="1400" dirty="0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1512243" y="2149217"/>
            <a:ext cx="0" cy="18814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391788" y="2535104"/>
            <a:ext cx="325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Wingdings"/>
                <a:ea typeface="Wingdings"/>
                <a:cs typeface="Wingdings"/>
              </a:rPr>
              <a:t>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1384019" y="1929421"/>
            <a:ext cx="341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Wingdings"/>
                <a:ea typeface="Wingdings"/>
                <a:cs typeface="Wingdings"/>
              </a:rPr>
              <a:t></a:t>
            </a:r>
            <a:endParaRPr lang="en-US" sz="2400" dirty="0"/>
          </a:p>
        </p:txBody>
      </p:sp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1079543" y="156114"/>
            <a:ext cx="6708148" cy="750192"/>
          </a:xfrm>
        </p:spPr>
        <p:txBody>
          <a:bodyPr/>
          <a:lstStyle/>
          <a:p>
            <a:r>
              <a:rPr lang="en-US" sz="3600" dirty="0" smtClean="0"/>
              <a:t>Millennials’ Income Expansion Path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623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449</TotalTime>
  <Words>107</Words>
  <Application>Microsoft Macintosh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Uber   &amp;  Millennials</vt:lpstr>
      <vt:lpstr>Article Summary</vt:lpstr>
      <vt:lpstr>Millennials’ Income Expansion Path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“Will Millennials Just Uber Their Life?”</dc:title>
  <dc:creator>tinsae g</dc:creator>
  <cp:lastModifiedBy>tinsae g</cp:lastModifiedBy>
  <cp:revision>50</cp:revision>
  <dcterms:created xsi:type="dcterms:W3CDTF">2016-09-30T02:03:29Z</dcterms:created>
  <dcterms:modified xsi:type="dcterms:W3CDTF">2016-10-03T22:20:41Z</dcterms:modified>
</cp:coreProperties>
</file>