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Beef Jerky Utility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Michael Steinberg</a:t>
            </a:r>
          </a:p>
          <a:p>
            <a:r>
              <a:rPr lang="en-US" dirty="0"/>
              <a:t>September 26, 2016</a:t>
            </a:r>
          </a:p>
        </p:txBody>
      </p:sp>
    </p:spTree>
    <p:extLst>
      <p:ext uri="{BB962C8B-B14F-4D97-AF65-F5344CB8AC3E}">
        <p14:creationId xmlns:p14="http://schemas.microsoft.com/office/powerpoint/2010/main" val="355130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Summary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Meat snack consumption has increased by 18% over the last five years </a:t>
            </a:r>
          </a:p>
          <a:p>
            <a:endParaRPr lang="en-US" dirty="0"/>
          </a:p>
          <a:p>
            <a:r>
              <a:rPr lang="en-US" dirty="0"/>
              <a:t>This increase is due to changing tastes in consumers for more protein in their diet</a:t>
            </a:r>
          </a:p>
          <a:p>
            <a:endParaRPr lang="en-US" dirty="0"/>
          </a:p>
          <a:p>
            <a:r>
              <a:rPr lang="en-US" dirty="0"/>
              <a:t>Snack companies are responding to this increased demand</a:t>
            </a:r>
          </a:p>
        </p:txBody>
      </p:sp>
    </p:spTree>
    <p:extLst>
      <p:ext uri="{BB962C8B-B14F-4D97-AF65-F5344CB8AC3E}">
        <p14:creationId xmlns:p14="http://schemas.microsoft.com/office/powerpoint/2010/main" val="191533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3531"/>
          </a:xfrm>
        </p:spPr>
        <p:txBody>
          <a:bodyPr/>
          <a:lstStyle/>
          <a:p>
            <a:r>
              <a:rPr lang="en-US" dirty="0"/>
              <a:t>Applied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54116"/>
            <a:ext cx="9601200" cy="3713284"/>
          </a:xfrm>
        </p:spPr>
        <p:txBody>
          <a:bodyPr/>
          <a:lstStyle/>
          <a:p>
            <a:r>
              <a:rPr lang="en-US" dirty="0"/>
              <a:t>Utility: A measure of how satisfied a consumer is (</a:t>
            </a:r>
            <a:r>
              <a:rPr lang="en-US" dirty="0" err="1"/>
              <a:t>Goolsbee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Consumers are now getting more utility from meat snacks as opposed to other snacks (such as Hershey candy)</a:t>
            </a:r>
          </a:p>
          <a:p>
            <a:endParaRPr lang="en-US" dirty="0"/>
          </a:p>
          <a:p>
            <a:r>
              <a:rPr lang="en-US" dirty="0"/>
              <a:t>Indifference curve: The utility is the same for every point on the curve</a:t>
            </a:r>
          </a:p>
          <a:p>
            <a:pPr lvl="1"/>
            <a:r>
              <a:rPr lang="en-US" dirty="0"/>
              <a:t>Because the utility is the same for snacks overall then we move along the curve when the x-axis represents </a:t>
            </a:r>
            <a:r>
              <a:rPr lang="en-US" dirty="0" err="1"/>
              <a:t>Q</a:t>
            </a:r>
            <a:r>
              <a:rPr lang="en-US" baseline="-25000" dirty="0" err="1"/>
              <a:t>meat</a:t>
            </a:r>
            <a:r>
              <a:rPr lang="en-US" baseline="-25000" dirty="0"/>
              <a:t> </a:t>
            </a:r>
            <a:r>
              <a:rPr lang="en-US" baseline="-25000" dirty="0" err="1"/>
              <a:t>snacks</a:t>
            </a:r>
            <a:r>
              <a:rPr lang="en-US" dirty="0" err="1"/>
              <a:t>and</a:t>
            </a:r>
            <a:r>
              <a:rPr lang="en-US" dirty="0"/>
              <a:t> the y-axis represents </a:t>
            </a:r>
            <a:r>
              <a:rPr lang="en-US" dirty="0" err="1"/>
              <a:t>Q</a:t>
            </a:r>
            <a:r>
              <a:rPr lang="en-US" baseline="-25000" dirty="0" err="1"/>
              <a:t>other</a:t>
            </a:r>
            <a:r>
              <a:rPr lang="en-US" baseline="-25000" dirty="0"/>
              <a:t> snacks</a:t>
            </a:r>
          </a:p>
          <a:p>
            <a:pPr lvl="1"/>
            <a:r>
              <a:rPr lang="en-US" dirty="0"/>
              <a:t>However when we look at </a:t>
            </a:r>
            <a:r>
              <a:rPr lang="en-US" dirty="0" err="1"/>
              <a:t>Q</a:t>
            </a:r>
            <a:r>
              <a:rPr lang="en-US" baseline="-25000" dirty="0" err="1"/>
              <a:t>beef</a:t>
            </a:r>
            <a:r>
              <a:rPr lang="en-US" baseline="-25000" dirty="0"/>
              <a:t> jerky</a:t>
            </a:r>
            <a:r>
              <a:rPr lang="en-US" dirty="0"/>
              <a:t> vs </a:t>
            </a:r>
            <a:r>
              <a:rPr lang="en-US" dirty="0" err="1"/>
              <a:t>Q</a:t>
            </a:r>
            <a:r>
              <a:rPr lang="en-US" baseline="-25000" dirty="0" err="1"/>
              <a:t>turkey</a:t>
            </a:r>
            <a:r>
              <a:rPr lang="en-US" baseline="-25000" dirty="0"/>
              <a:t> jerky </a:t>
            </a:r>
            <a:r>
              <a:rPr lang="en-US" dirty="0"/>
              <a:t>the entire utility curve shifts because consumers are enjoying both of these products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2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640015" y="1512277"/>
            <a:ext cx="1" cy="36312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3640015" y="5143500"/>
            <a:ext cx="4437184" cy="586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: Shape 5"/>
          <p:cNvSpPr/>
          <p:nvPr/>
        </p:nvSpPr>
        <p:spPr>
          <a:xfrm>
            <a:off x="4050860" y="2180493"/>
            <a:ext cx="2786697" cy="2043646"/>
          </a:xfrm>
          <a:custGeom>
            <a:avLst/>
            <a:gdLst>
              <a:gd name="connsiteX0" fmla="*/ 2393 w 2297185"/>
              <a:gd name="connsiteY0" fmla="*/ 0 h 2312377"/>
              <a:gd name="connsiteX1" fmla="*/ 125485 w 2297185"/>
              <a:gd name="connsiteY1" fmla="*/ 1099039 h 2312377"/>
              <a:gd name="connsiteX2" fmla="*/ 811285 w 2297185"/>
              <a:gd name="connsiteY2" fmla="*/ 1899139 h 2312377"/>
              <a:gd name="connsiteX3" fmla="*/ 2297185 w 2297185"/>
              <a:gd name="connsiteY3" fmla="*/ 2312377 h 23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185" h="2312377">
                <a:moveTo>
                  <a:pt x="2393" y="0"/>
                </a:moveTo>
                <a:cubicBezTo>
                  <a:pt x="-3469" y="391258"/>
                  <a:pt x="-9330" y="782516"/>
                  <a:pt x="125485" y="1099039"/>
                </a:cubicBezTo>
                <a:cubicBezTo>
                  <a:pt x="260300" y="1415562"/>
                  <a:pt x="449335" y="1696916"/>
                  <a:pt x="811285" y="1899139"/>
                </a:cubicBezTo>
                <a:cubicBezTo>
                  <a:pt x="1173235" y="2101362"/>
                  <a:pt x="1980662" y="2240573"/>
                  <a:pt x="2297185" y="23123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91046" y="5149307"/>
            <a:ext cx="135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(meat</a:t>
            </a:r>
            <a:r>
              <a:rPr lang="en-US" dirty="0"/>
              <a:t> </a:t>
            </a:r>
            <a:r>
              <a:rPr lang="en-US" baseline="-25000" dirty="0"/>
              <a:t>snacks)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24454" y="1644162"/>
            <a:ext cx="141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(Other</a:t>
            </a:r>
            <a:r>
              <a:rPr lang="en-US" dirty="0"/>
              <a:t> </a:t>
            </a:r>
            <a:r>
              <a:rPr lang="en-US" baseline="-25000" dirty="0"/>
              <a:t>snacks)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79296" y="4224112"/>
            <a:ext cx="84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</a:t>
            </a:r>
            <a:r>
              <a:rPr lang="en-US" baseline="-25000" dirty="0" err="1"/>
              <a:t>snacks</a:t>
            </a:r>
            <a:endParaRPr lang="en-US" baseline="-25000" dirty="0"/>
          </a:p>
        </p:txBody>
      </p:sp>
      <p:sp>
        <p:nvSpPr>
          <p:cNvPr id="14" name="Arrow: Curved Right 13"/>
          <p:cNvSpPr/>
          <p:nvPr/>
        </p:nvSpPr>
        <p:spPr>
          <a:xfrm rot="17901584">
            <a:off x="4606193" y="3202930"/>
            <a:ext cx="586279" cy="1953251"/>
          </a:xfrm>
          <a:prstGeom prst="curvedRightArrow">
            <a:avLst>
              <a:gd name="adj1" fmla="val 25000"/>
              <a:gd name="adj2" fmla="val 50000"/>
              <a:gd name="adj3" fmla="val 29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06415" y="3241774"/>
            <a:ext cx="211016" cy="17223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785759" y="4004417"/>
            <a:ext cx="211016" cy="17223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646485" y="5838092"/>
            <a:ext cx="5430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Because the overall utility for snacks is the same, there is just a tradeoff of what types of snack. </a:t>
            </a:r>
          </a:p>
        </p:txBody>
      </p:sp>
    </p:spTree>
    <p:extLst>
      <p:ext uri="{BB962C8B-B14F-4D97-AF65-F5344CB8AC3E}">
        <p14:creationId xmlns:p14="http://schemas.microsoft.com/office/powerpoint/2010/main" val="217026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640015" y="1512277"/>
            <a:ext cx="1" cy="36312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640015" y="5143500"/>
            <a:ext cx="4437184" cy="586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/>
          <p:cNvSpPr/>
          <p:nvPr/>
        </p:nvSpPr>
        <p:spPr>
          <a:xfrm>
            <a:off x="4050861" y="2180492"/>
            <a:ext cx="2736800" cy="2593731"/>
          </a:xfrm>
          <a:custGeom>
            <a:avLst/>
            <a:gdLst>
              <a:gd name="connsiteX0" fmla="*/ 2393 w 2297185"/>
              <a:gd name="connsiteY0" fmla="*/ 0 h 2312377"/>
              <a:gd name="connsiteX1" fmla="*/ 125485 w 2297185"/>
              <a:gd name="connsiteY1" fmla="*/ 1099039 h 2312377"/>
              <a:gd name="connsiteX2" fmla="*/ 811285 w 2297185"/>
              <a:gd name="connsiteY2" fmla="*/ 1899139 h 2312377"/>
              <a:gd name="connsiteX3" fmla="*/ 2297185 w 2297185"/>
              <a:gd name="connsiteY3" fmla="*/ 2312377 h 23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185" h="2312377">
                <a:moveTo>
                  <a:pt x="2393" y="0"/>
                </a:moveTo>
                <a:cubicBezTo>
                  <a:pt x="-3469" y="391258"/>
                  <a:pt x="-9330" y="782516"/>
                  <a:pt x="125485" y="1099039"/>
                </a:cubicBezTo>
                <a:cubicBezTo>
                  <a:pt x="260300" y="1415562"/>
                  <a:pt x="449335" y="1696916"/>
                  <a:pt x="811285" y="1899139"/>
                </a:cubicBezTo>
                <a:cubicBezTo>
                  <a:pt x="1173235" y="2101362"/>
                  <a:pt x="1980662" y="2240573"/>
                  <a:pt x="2297185" y="23123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/>
          <p:nvPr/>
        </p:nvSpPr>
        <p:spPr>
          <a:xfrm>
            <a:off x="4636169" y="1837592"/>
            <a:ext cx="2562338" cy="2386546"/>
          </a:xfrm>
          <a:custGeom>
            <a:avLst/>
            <a:gdLst>
              <a:gd name="connsiteX0" fmla="*/ 2393 w 2297185"/>
              <a:gd name="connsiteY0" fmla="*/ 0 h 2312377"/>
              <a:gd name="connsiteX1" fmla="*/ 125485 w 2297185"/>
              <a:gd name="connsiteY1" fmla="*/ 1099039 h 2312377"/>
              <a:gd name="connsiteX2" fmla="*/ 811285 w 2297185"/>
              <a:gd name="connsiteY2" fmla="*/ 1899139 h 2312377"/>
              <a:gd name="connsiteX3" fmla="*/ 2297185 w 2297185"/>
              <a:gd name="connsiteY3" fmla="*/ 2312377 h 23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185" h="2312377">
                <a:moveTo>
                  <a:pt x="2393" y="0"/>
                </a:moveTo>
                <a:cubicBezTo>
                  <a:pt x="-3469" y="391258"/>
                  <a:pt x="-9330" y="782516"/>
                  <a:pt x="125485" y="1099039"/>
                </a:cubicBezTo>
                <a:cubicBezTo>
                  <a:pt x="260300" y="1415562"/>
                  <a:pt x="449335" y="1696916"/>
                  <a:pt x="811285" y="1899139"/>
                </a:cubicBezTo>
                <a:cubicBezTo>
                  <a:pt x="1173235" y="2101362"/>
                  <a:pt x="1980662" y="2240573"/>
                  <a:pt x="2297185" y="23123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491046" y="5149307"/>
            <a:ext cx="135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(beef</a:t>
            </a:r>
            <a:r>
              <a:rPr lang="en-US" dirty="0"/>
              <a:t> </a:t>
            </a:r>
            <a:r>
              <a:rPr lang="en-US" baseline="-25000" dirty="0"/>
              <a:t>jerky)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65131" y="1644162"/>
            <a:ext cx="1274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(Turkey</a:t>
            </a:r>
            <a:r>
              <a:rPr lang="en-US" dirty="0"/>
              <a:t> </a:t>
            </a:r>
            <a:r>
              <a:rPr lang="en-US" baseline="-25000" dirty="0"/>
              <a:t>jerky)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73167" y="4097189"/>
            <a:ext cx="1316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</a:t>
            </a:r>
            <a:r>
              <a:rPr lang="en-US" baseline="-25000" dirty="0" err="1"/>
              <a:t>meat</a:t>
            </a:r>
            <a:r>
              <a:rPr lang="en-US" baseline="-25000" dirty="0"/>
              <a:t> snacks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37557" y="4593415"/>
            <a:ext cx="1348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</a:t>
            </a:r>
            <a:r>
              <a:rPr lang="en-US" baseline="-25000" dirty="0" err="1"/>
              <a:t>meat</a:t>
            </a:r>
            <a:r>
              <a:rPr lang="en-US" baseline="-25000" dirty="0"/>
              <a:t> snacks 1</a:t>
            </a:r>
            <a:r>
              <a:rPr lang="en-US" dirty="0"/>
              <a:t> </a:t>
            </a:r>
            <a:endParaRPr lang="en-US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772757" y="3669862"/>
            <a:ext cx="284285" cy="2604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49769" y="5583115"/>
            <a:ext cx="4826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People are getting more utility out of meat snacks overall so the indifference curve for both beef jerky and turkey jerky are pushed outwards</a:t>
            </a:r>
          </a:p>
        </p:txBody>
      </p:sp>
    </p:spTree>
    <p:extLst>
      <p:ext uri="{BB962C8B-B14F-4D97-AF65-F5344CB8AC3E}">
        <p14:creationId xmlns:p14="http://schemas.microsoft.com/office/powerpoint/2010/main" val="15030244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1246</TotalTime>
  <Words>211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Beef Jerky Utility</vt:lpstr>
      <vt:lpstr>Article Summary</vt:lpstr>
      <vt:lpstr>Applied Definitions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Beef Jerky Utility</dc:title>
  <dc:creator>Michael Steinberg</dc:creator>
  <cp:lastModifiedBy>Michael Steinberg</cp:lastModifiedBy>
  <cp:revision>9</cp:revision>
  <dcterms:created xsi:type="dcterms:W3CDTF">2016-09-26T02:37:40Z</dcterms:created>
  <dcterms:modified xsi:type="dcterms:W3CDTF">2016-09-26T23:24:20Z</dcterms:modified>
</cp:coreProperties>
</file>