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869" autoAdjust="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7BF6D1-4E14-4F35-8E31-CECFE5E23A85}" type="datetimeFigureOut">
              <a:rPr lang="en-US" smtClean="0"/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FB40A-9A63-487F-9B5C-5AC2D766E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4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Article</a:t>
            </a:r>
            <a:r>
              <a:rPr lang="en-US" baseline="0" dirty="0" smtClean="0"/>
              <a:t> generally discusses price cuts, only specific price cited is for the iPad Mini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3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Qy</a:t>
            </a:r>
            <a:r>
              <a:rPr lang="en-US" dirty="0" smtClean="0"/>
              <a:t> is the iPad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err="1" smtClean="0"/>
              <a:t>Qx</a:t>
            </a:r>
            <a:r>
              <a:rPr lang="en-US" dirty="0" smtClean="0"/>
              <a:t> can be any product that a consumer bundles with an iPad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decrease</a:t>
            </a:r>
            <a:r>
              <a:rPr lang="en-US" baseline="0" dirty="0" smtClean="0"/>
              <a:t> in price from $600 to $400, will allow a consumer to purchase more iPad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694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With a decrease in the price of the iPad, a consumer’s budget</a:t>
            </a:r>
            <a:r>
              <a:rPr lang="en-US" baseline="0" dirty="0" smtClean="0"/>
              <a:t> constraint will move outward, thus allowing them to access a high indifference curve (a higher utility)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FB40A-9A63-487F-9B5C-5AC2D766EE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413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74732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29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68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4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5233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0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1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33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04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421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09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Ripped From the Headlines</a:t>
            </a:r>
            <a:endParaRPr lang="en-US" dirty="0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Hope Ferrari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September 27, 2016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65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 Overview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541770"/>
            <a:ext cx="10058400" cy="26034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“Apple Just Dropped the Price of the iPad Across the Board”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cuts for the iPad, iPad Pro, and iPad Mini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iPad Mini price decreased from $600.00 at its launch, to $400.00 today </a:t>
            </a:r>
          </a:p>
          <a:p>
            <a:pPr marL="201168" lvl="1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this price decrease affect consumer buying behavior?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25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031" y="154047"/>
            <a:ext cx="10058400" cy="145075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price decrease will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a consumer’s budget constraint </a:t>
            </a:r>
            <a:endParaRPr lang="en-US" sz="4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34770" y="1965278"/>
            <a:ext cx="13648" cy="3575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21122" y="5540991"/>
            <a:ext cx="47357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19423" y="1776185"/>
            <a:ext cx="45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000" dirty="0" err="1" smtClean="0"/>
              <a:t>y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8052179" y="5540991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000" dirty="0" err="1" smtClean="0"/>
              <a:t>x</a:t>
            </a:r>
            <a:endParaRPr lang="en-US" sz="1000" dirty="0"/>
          </a:p>
        </p:txBody>
      </p:sp>
      <p:sp>
        <p:nvSpPr>
          <p:cNvPr id="13" name="Oval 12"/>
          <p:cNvSpPr/>
          <p:nvPr/>
        </p:nvSpPr>
        <p:spPr>
          <a:xfrm>
            <a:off x="3443785" y="2562528"/>
            <a:ext cx="172872" cy="159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61982" y="3972147"/>
            <a:ext cx="172872" cy="15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753367" y="5484697"/>
            <a:ext cx="172872" cy="15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1"/>
          </p:cNvCxnSpPr>
          <p:nvPr/>
        </p:nvCxnSpPr>
        <p:spPr>
          <a:xfrm>
            <a:off x="3596186" y="4068247"/>
            <a:ext cx="3182498" cy="14397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15" idx="1"/>
          </p:cNvCxnSpPr>
          <p:nvPr/>
        </p:nvCxnSpPr>
        <p:spPr>
          <a:xfrm>
            <a:off x="3591044" y="2721752"/>
            <a:ext cx="3187640" cy="2786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9455" y="2422566"/>
            <a:ext cx="63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I/P</a:t>
            </a:r>
            <a:r>
              <a:rPr lang="en-US" sz="1000" dirty="0" smtClean="0"/>
              <a:t>y2</a:t>
            </a:r>
            <a:endParaRPr lang="en-US" sz="1000" dirty="0"/>
          </a:p>
        </p:txBody>
      </p:sp>
      <p:sp>
        <p:nvSpPr>
          <p:cNvPr id="25" name="Rectangle 24"/>
          <p:cNvSpPr/>
          <p:nvPr/>
        </p:nvSpPr>
        <p:spPr>
          <a:xfrm>
            <a:off x="2912806" y="3867093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I/P</a:t>
            </a:r>
            <a:r>
              <a:rPr lang="en-US" sz="1000" dirty="0" smtClean="0"/>
              <a:t>y1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6552705" y="5676897"/>
            <a:ext cx="50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</a:t>
            </a:r>
            <a:r>
              <a:rPr lang="en-US" dirty="0" err="1" smtClean="0"/>
              <a:t>P</a:t>
            </a:r>
            <a:r>
              <a:rPr lang="en-US" sz="1000" dirty="0" err="1" smtClean="0"/>
              <a:t>x</a:t>
            </a:r>
            <a:endParaRPr lang="en-US" sz="10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4405745" y="3639175"/>
            <a:ext cx="11876" cy="66107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298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adjustment to a consumer’s budget constraint will determine the optimal consumption bundle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534770" y="1965278"/>
            <a:ext cx="13648" cy="3575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48418" y="5540990"/>
            <a:ext cx="473577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52179" y="5540991"/>
            <a:ext cx="409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000" dirty="0" err="1" smtClean="0"/>
              <a:t>x</a:t>
            </a:r>
            <a:endParaRPr lang="en-US" sz="1000" dirty="0"/>
          </a:p>
        </p:txBody>
      </p:sp>
      <p:sp>
        <p:nvSpPr>
          <p:cNvPr id="7" name="Oval 6"/>
          <p:cNvSpPr/>
          <p:nvPr/>
        </p:nvSpPr>
        <p:spPr>
          <a:xfrm>
            <a:off x="3443785" y="2562528"/>
            <a:ext cx="172872" cy="1592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461982" y="3972147"/>
            <a:ext cx="172872" cy="15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53367" y="5484697"/>
            <a:ext cx="172872" cy="159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3596186" y="4068247"/>
            <a:ext cx="3182498" cy="143976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91044" y="2721752"/>
            <a:ext cx="3187640" cy="278626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09455" y="2422566"/>
            <a:ext cx="638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I/P</a:t>
            </a:r>
            <a:r>
              <a:rPr lang="en-US" sz="1000" dirty="0" smtClean="0"/>
              <a:t>y2</a:t>
            </a:r>
            <a:endParaRPr lang="en-US" sz="1000" dirty="0"/>
          </a:p>
        </p:txBody>
      </p:sp>
      <p:sp>
        <p:nvSpPr>
          <p:cNvPr id="13" name="Rectangle 12"/>
          <p:cNvSpPr/>
          <p:nvPr/>
        </p:nvSpPr>
        <p:spPr>
          <a:xfrm>
            <a:off x="2912806" y="3867093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I/P</a:t>
            </a:r>
            <a:r>
              <a:rPr lang="en-US" sz="1000" dirty="0" smtClean="0"/>
              <a:t>y1</a:t>
            </a:r>
            <a:endParaRPr lang="en-US" sz="1000" dirty="0"/>
          </a:p>
        </p:txBody>
      </p:sp>
      <p:sp>
        <p:nvSpPr>
          <p:cNvPr id="14" name="Rectangle 13"/>
          <p:cNvSpPr/>
          <p:nvPr/>
        </p:nvSpPr>
        <p:spPr>
          <a:xfrm>
            <a:off x="6586368" y="5676896"/>
            <a:ext cx="506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I/</a:t>
            </a:r>
            <a:r>
              <a:rPr lang="en-US" dirty="0" err="1" smtClean="0"/>
              <a:t>P</a:t>
            </a:r>
            <a:r>
              <a:rPr lang="en-US" sz="1000" dirty="0" err="1" smtClean="0"/>
              <a:t>x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3119423" y="1776185"/>
            <a:ext cx="450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</a:t>
            </a:r>
            <a:r>
              <a:rPr lang="en-US" sz="1000" dirty="0" err="1" smtClean="0"/>
              <a:t>y</a:t>
            </a:r>
            <a:endParaRPr lang="en-US" sz="1000" dirty="0"/>
          </a:p>
        </p:txBody>
      </p:sp>
      <p:sp>
        <p:nvSpPr>
          <p:cNvPr id="17" name="Arc 16"/>
          <p:cNvSpPr/>
          <p:nvPr/>
        </p:nvSpPr>
        <p:spPr>
          <a:xfrm rot="10261378">
            <a:off x="3949609" y="934904"/>
            <a:ext cx="5743401" cy="4070470"/>
          </a:xfrm>
          <a:prstGeom prst="arc">
            <a:avLst>
              <a:gd name="adj1" fmla="val 16200000"/>
              <a:gd name="adj2" fmla="val 221552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c 18"/>
          <p:cNvSpPr/>
          <p:nvPr/>
        </p:nvSpPr>
        <p:spPr>
          <a:xfrm rot="10800000">
            <a:off x="4317071" y="540923"/>
            <a:ext cx="5743401" cy="4089848"/>
          </a:xfrm>
          <a:prstGeom prst="arc">
            <a:avLst>
              <a:gd name="adj1" fmla="val 16200000"/>
              <a:gd name="adj2" fmla="val 221552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10261378">
            <a:off x="4906405" y="-113068"/>
            <a:ext cx="4924827" cy="4213247"/>
          </a:xfrm>
          <a:prstGeom prst="arc">
            <a:avLst>
              <a:gd name="adj1" fmla="val 16200000"/>
              <a:gd name="adj2" fmla="val 221552"/>
            </a:avLst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31739" y="2040594"/>
            <a:ext cx="42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sz="1000" dirty="0" smtClean="0"/>
              <a:t>3</a:t>
            </a:r>
            <a:endParaRPr 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3960482" y="2252241"/>
            <a:ext cx="452466" cy="378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sz="1000" dirty="0"/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9403" y="3112368"/>
            <a:ext cx="427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</a:t>
            </a:r>
            <a:r>
              <a:rPr lang="en-US" sz="10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930466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169</TotalTime>
  <Words>181</Words>
  <Application>Microsoft Office PowerPoint</Application>
  <PresentationFormat>Widescreen</PresentationFormat>
  <Paragraphs>32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Batang</vt:lpstr>
      <vt:lpstr>Arial</vt:lpstr>
      <vt:lpstr>Calibri</vt:lpstr>
      <vt:lpstr>Calibri Light</vt:lpstr>
      <vt:lpstr>Times New Roman</vt:lpstr>
      <vt:lpstr>Retrospect</vt:lpstr>
      <vt:lpstr>Ripped From the Headlines</vt:lpstr>
      <vt:lpstr>Article Overview </vt:lpstr>
      <vt:lpstr>A price decrease will impact a consumer’s budget constraint </vt:lpstr>
      <vt:lpstr>An adjustment to a consumer’s budget constraint will determine the optimal consumption bundle</vt:lpstr>
    </vt:vector>
  </TitlesOfParts>
  <Company>Booz Allen Hamilton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Ripped From the Headlines</dc:title>
  <dc:creator>Ferrari, Hope [USA]</dc:creator>
  <cp:lastModifiedBy>Ferrari, Hope [USA]</cp:lastModifiedBy>
  <cp:revision>14</cp:revision>
  <dcterms:created xsi:type="dcterms:W3CDTF">2016-09-26T14:54:24Z</dcterms:created>
  <dcterms:modified xsi:type="dcterms:W3CDTF">2016-09-26T17:43:41Z</dcterms:modified>
</cp:coreProperties>
</file>