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Ripped From the Headlines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Kaitlin Smith</a:t>
            </a:r>
          </a:p>
          <a:p>
            <a:r>
              <a:rPr lang="en-US" dirty="0"/>
              <a:t>20 September 2016</a:t>
            </a:r>
          </a:p>
        </p:txBody>
      </p:sp>
    </p:spTree>
    <p:extLst>
      <p:ext uri="{BB962C8B-B14F-4D97-AF65-F5344CB8AC3E}">
        <p14:creationId xmlns:p14="http://schemas.microsoft.com/office/powerpoint/2010/main" val="4222587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“Rising Incomes Juice Consumer Spending”</a:t>
            </a:r>
          </a:p>
          <a:p>
            <a:pPr lvl="1"/>
            <a:r>
              <a:rPr lang="en-US" dirty="0"/>
              <a:t>Wall Street Journal, 13 September 2016</a:t>
            </a:r>
          </a:p>
          <a:p>
            <a:endParaRPr lang="en-US" dirty="0"/>
          </a:p>
          <a:p>
            <a:r>
              <a:rPr lang="en-US" dirty="0"/>
              <a:t>For the middle class, income increased 5.2% between 2014 and 2015</a:t>
            </a:r>
          </a:p>
          <a:p>
            <a:endParaRPr lang="en-US" dirty="0"/>
          </a:p>
          <a:p>
            <a:r>
              <a:rPr lang="en-US" dirty="0"/>
              <a:t>WSJ expects that most of the people earning more income will spend more money</a:t>
            </a:r>
          </a:p>
        </p:txBody>
      </p:sp>
    </p:spTree>
    <p:extLst>
      <p:ext uri="{BB962C8B-B14F-4D97-AF65-F5344CB8AC3E}">
        <p14:creationId xmlns:p14="http://schemas.microsoft.com/office/powerpoint/2010/main" val="2388680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Income Elasticity of Demand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sz="2800" dirty="0"/>
                  <a:t>E</a:t>
                </a:r>
                <a:r>
                  <a:rPr lang="en-US" sz="2800" baseline="30000" dirty="0"/>
                  <a:t>D</a:t>
                </a:r>
                <a:r>
                  <a:rPr lang="en-US" sz="2800" baseline="-25000" dirty="0"/>
                  <a:t>I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%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𝑐h𝑎𝑛𝑔𝑒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𝑞𝑢𝑎𝑛𝑡𝑖𝑡𝑦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𝑑𝑒𝑚𝑎𝑛𝑑𝑒𝑑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%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𝑐h𝑎𝑛𝑔𝑒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𝑖𝑛𝑐𝑜𝑚𝑒</m:t>
                        </m:r>
                      </m:den>
                    </m:f>
                  </m:oMath>
                </a14:m>
                <a:r>
                  <a:rPr lang="en-US" sz="2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800" i="1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en-US" sz="2800" b="0" i="1" baseline="30000" smtClean="0">
                            <a:latin typeface="Cambria Math" panose="02040503050406030204" pitchFamily="18" charset="0"/>
                          </a:rPr>
                          <m:t>𝐷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+ 5.2%</m:t>
                        </m:r>
                      </m:den>
                    </m:f>
                  </m:oMath>
                </a14:m>
                <a:endParaRPr lang="en-US" sz="2800" dirty="0"/>
              </a:p>
              <a:p>
                <a:endParaRPr lang="en-US" sz="2800" dirty="0"/>
              </a:p>
              <a:p>
                <a:r>
                  <a:rPr lang="en-US" sz="2800" dirty="0"/>
                  <a:t>“Middle-class oriented retailers” sell normal goods</a:t>
                </a:r>
              </a:p>
              <a:p>
                <a:endParaRPr lang="en-US" sz="2800" dirty="0"/>
              </a:p>
              <a:p>
                <a:r>
                  <a:rPr lang="en-US" sz="2800" dirty="0"/>
                  <a:t>Increased spending on normal goods indicates that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i="1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sz="2800" i="1" baseline="3000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2800" dirty="0"/>
                  <a:t> is positive</a:t>
                </a:r>
              </a:p>
              <a:p>
                <a:endParaRPr lang="en-US" sz="2800" dirty="0"/>
              </a:p>
              <a:p>
                <a:r>
                  <a:rPr lang="en-US" sz="2800" dirty="0"/>
                  <a:t>0 &lt; E</a:t>
                </a:r>
                <a:r>
                  <a:rPr lang="en-US" sz="2800" baseline="30000" dirty="0"/>
                  <a:t>D</a:t>
                </a:r>
                <a:r>
                  <a:rPr lang="en-US" sz="2800" baseline="-25000" dirty="0"/>
                  <a:t>I </a:t>
                </a:r>
                <a:r>
                  <a:rPr lang="en-US" sz="2800" dirty="0"/>
                  <a:t>≤ 1 so 0 &lt;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i="1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sz="2800" i="1" baseline="3000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2800" baseline="-25000" dirty="0"/>
                  <a:t> </a:t>
                </a:r>
                <a:r>
                  <a:rPr lang="en-US" sz="2800" dirty="0"/>
                  <a:t>≤ 5.2%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81" t="-436" r="-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7845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Outward Shift in Demand Curve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451652" y="2226365"/>
            <a:ext cx="0" cy="3034748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451652" y="5261113"/>
            <a:ext cx="5229308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18297" y="3374407"/>
            <a:ext cx="1182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Price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43865" y="5767754"/>
            <a:ext cx="2644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Quantity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2644726" y="2940148"/>
            <a:ext cx="1899139" cy="2180492"/>
          </a:xfrm>
          <a:prstGeom prst="line">
            <a:avLst/>
          </a:prstGeom>
          <a:ln w="381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70142" y="2841674"/>
            <a:ext cx="1899138" cy="2194560"/>
          </a:xfrm>
          <a:prstGeom prst="line">
            <a:avLst/>
          </a:prstGeom>
          <a:ln w="381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2743200" y="2940148"/>
            <a:ext cx="3277772" cy="1800664"/>
          </a:xfrm>
          <a:prstGeom prst="line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3427420" y="3374407"/>
            <a:ext cx="342722" cy="184666"/>
          </a:xfrm>
          <a:prstGeom prst="straightConnector1">
            <a:avLst/>
          </a:prstGeom>
          <a:ln w="38100">
            <a:solidFill>
              <a:schemeClr val="bg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669280" y="4740812"/>
            <a:ext cx="633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</a:t>
            </a:r>
            <a:r>
              <a:rPr lang="en-US" sz="2400" b="1" baseline="-25000" dirty="0"/>
              <a:t>2</a:t>
            </a:r>
            <a:endParaRPr lang="en-US" sz="2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4557933" y="4728526"/>
            <a:ext cx="815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</a:t>
            </a:r>
            <a:r>
              <a:rPr lang="en-US" sz="2400" b="1" baseline="-25000" dirty="0"/>
              <a:t>1</a:t>
            </a:r>
            <a:endParaRPr lang="en-US" sz="2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6119446" y="2658795"/>
            <a:ext cx="759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917431" y="3756076"/>
            <a:ext cx="4632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Greater demand at all prices</a:t>
            </a:r>
          </a:p>
        </p:txBody>
      </p:sp>
    </p:spTree>
    <p:extLst>
      <p:ext uri="{BB962C8B-B14F-4D97-AF65-F5344CB8AC3E}">
        <p14:creationId xmlns:p14="http://schemas.microsoft.com/office/powerpoint/2010/main" val="289438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retailers use this information?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Expect overall sales to increase up to 5.2%</a:t>
            </a:r>
          </a:p>
          <a:p>
            <a:endParaRPr lang="en-US" dirty="0"/>
          </a:p>
          <a:p>
            <a:r>
              <a:rPr lang="en-US" dirty="0"/>
              <a:t>Look at income elasticities of specific products to forecast quantity demanded</a:t>
            </a:r>
          </a:p>
        </p:txBody>
      </p:sp>
    </p:spTree>
    <p:extLst>
      <p:ext uri="{BB962C8B-B14F-4D97-AF65-F5344CB8AC3E}">
        <p14:creationId xmlns:p14="http://schemas.microsoft.com/office/powerpoint/2010/main" val="2018160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120</TotalTime>
  <Words>107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Cambria Math</vt:lpstr>
      <vt:lpstr>Century Gothic</vt:lpstr>
      <vt:lpstr>Wingdings 3</vt:lpstr>
      <vt:lpstr>Ion</vt:lpstr>
      <vt:lpstr>Ripped From the Headlines</vt:lpstr>
      <vt:lpstr>Overview</vt:lpstr>
      <vt:lpstr>Income Elasticity of Demand</vt:lpstr>
      <vt:lpstr>Outward Shift in Demand Curve</vt:lpstr>
      <vt:lpstr>How can retailers use this information?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Ripped From the Headlines</dc:title>
  <dc:creator>Kaitlin Smith</dc:creator>
  <cp:lastModifiedBy>Kaitlin Smith</cp:lastModifiedBy>
  <cp:revision>9</cp:revision>
  <dcterms:created xsi:type="dcterms:W3CDTF">2016-09-15T23:22:35Z</dcterms:created>
  <dcterms:modified xsi:type="dcterms:W3CDTF">2016-09-19T23:09:06Z</dcterms:modified>
</cp:coreProperties>
</file>