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0" y="744575"/>
            <a:ext cx="8520600" cy="2052600"/>
          </a:xfrm>
          <a:prstGeom prst="rect">
            <a:avLst/>
          </a:prstGeom>
        </p:spPr>
        <p:txBody>
          <a:bodyPr anchorCtr="0" anchor="b" bIns="91425" lIns="91425" rIns="91425" tIns="91425">
            <a:noAutofit/>
          </a:bodyPr>
          <a:lstStyle/>
          <a:p>
            <a:pPr lvl="0" rtl="0" algn="l">
              <a:spcBef>
                <a:spcPts val="0"/>
              </a:spcBef>
              <a:buNone/>
            </a:pPr>
            <a:r>
              <a:rPr lang="en" sz="2800">
                <a:solidFill>
                  <a:srgbClr val="000000"/>
                </a:solidFill>
              </a:rPr>
              <a:t>Substitutes and the Price Elasticity of Demand In the Music Streaming Market</a:t>
            </a: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lgn="l">
              <a:lnSpc>
                <a:spcPct val="81818"/>
              </a:lnSpc>
              <a:spcBef>
                <a:spcPts val="500"/>
              </a:spcBef>
              <a:spcAft>
                <a:spcPts val="1500"/>
              </a:spcAft>
              <a:buClr>
                <a:schemeClr val="dk1"/>
              </a:buClr>
              <a:buSzPct val="39285"/>
              <a:buFont typeface="Arial"/>
              <a:buNone/>
            </a:pPr>
            <a:r>
              <a:rPr lang="en"/>
              <a:t>By Catalina Reguerin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Article Recap</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lnSpc>
                <a:spcPct val="200000"/>
              </a:lnSpc>
              <a:spcBef>
                <a:spcPts val="500"/>
              </a:spcBef>
              <a:spcAft>
                <a:spcPts val="1500"/>
              </a:spcAft>
              <a:buChar char="-"/>
            </a:pPr>
            <a:r>
              <a:rPr lang="en"/>
              <a:t>Pandora is introducing a $5/month music streaming service</a:t>
            </a:r>
          </a:p>
          <a:p>
            <a:pPr indent="-228600" lvl="0" marL="457200" rtl="0">
              <a:lnSpc>
                <a:spcPct val="200000"/>
              </a:lnSpc>
              <a:spcBef>
                <a:spcPts val="500"/>
              </a:spcBef>
              <a:spcAft>
                <a:spcPts val="1500"/>
              </a:spcAft>
              <a:buChar char="-"/>
            </a:pPr>
            <a:r>
              <a:rPr lang="en"/>
              <a:t>Most music streaming alternatives currently charge $10/month</a:t>
            </a:r>
          </a:p>
          <a:p>
            <a:pPr indent="-228600" lvl="0" marL="457200" rtl="0">
              <a:lnSpc>
                <a:spcPct val="200000"/>
              </a:lnSpc>
              <a:spcBef>
                <a:spcPts val="500"/>
              </a:spcBef>
              <a:spcAft>
                <a:spcPts val="1500"/>
              </a:spcAft>
              <a:buChar char="-"/>
            </a:pPr>
            <a:r>
              <a:rPr lang="en"/>
              <a:t>Pandora is offering a monthly streaming option at half the cost of its competitors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216425"/>
            <a:ext cx="8520600" cy="572700"/>
          </a:xfrm>
          <a:prstGeom prst="rect">
            <a:avLst/>
          </a:prstGeom>
        </p:spPr>
        <p:txBody>
          <a:bodyPr anchorCtr="0" anchor="t" bIns="91425" lIns="91425" rIns="91425" tIns="91425">
            <a:noAutofit/>
          </a:bodyPr>
          <a:lstStyle/>
          <a:p>
            <a:pPr lvl="0">
              <a:spcBef>
                <a:spcPts val="0"/>
              </a:spcBef>
              <a:buNone/>
            </a:pPr>
            <a:r>
              <a:rPr lang="en"/>
              <a:t>Streaming Music Subscription Demand Elasticity </a:t>
            </a:r>
          </a:p>
        </p:txBody>
      </p:sp>
      <p:cxnSp>
        <p:nvCxnSpPr>
          <p:cNvPr id="67" name="Shape 67"/>
          <p:cNvCxnSpPr/>
          <p:nvPr/>
        </p:nvCxnSpPr>
        <p:spPr>
          <a:xfrm>
            <a:off x="1370875" y="1294100"/>
            <a:ext cx="21900" cy="2752800"/>
          </a:xfrm>
          <a:prstGeom prst="straightConnector1">
            <a:avLst/>
          </a:prstGeom>
          <a:noFill/>
          <a:ln cap="flat" cmpd="sng" w="9525">
            <a:solidFill>
              <a:schemeClr val="dk2"/>
            </a:solidFill>
            <a:prstDash val="solid"/>
            <a:round/>
            <a:headEnd len="lg" w="lg" type="none"/>
            <a:tailEnd len="lg" w="lg" type="none"/>
          </a:ln>
        </p:spPr>
      </p:cxnSp>
      <p:cxnSp>
        <p:nvCxnSpPr>
          <p:cNvPr id="68" name="Shape 68"/>
          <p:cNvCxnSpPr/>
          <p:nvPr/>
        </p:nvCxnSpPr>
        <p:spPr>
          <a:xfrm>
            <a:off x="1392800" y="4035850"/>
            <a:ext cx="4024800" cy="11100"/>
          </a:xfrm>
          <a:prstGeom prst="straightConnector1">
            <a:avLst/>
          </a:prstGeom>
          <a:noFill/>
          <a:ln cap="flat" cmpd="sng" w="9525">
            <a:solidFill>
              <a:schemeClr val="dk2"/>
            </a:solidFill>
            <a:prstDash val="solid"/>
            <a:round/>
            <a:headEnd len="lg" w="lg" type="none"/>
            <a:tailEnd len="lg" w="lg" type="none"/>
          </a:ln>
        </p:spPr>
      </p:cxnSp>
      <p:cxnSp>
        <p:nvCxnSpPr>
          <p:cNvPr id="69" name="Shape 69"/>
          <p:cNvCxnSpPr/>
          <p:nvPr/>
        </p:nvCxnSpPr>
        <p:spPr>
          <a:xfrm flipH="1" rot="10800000">
            <a:off x="1677900" y="1458475"/>
            <a:ext cx="2445600" cy="1732800"/>
          </a:xfrm>
          <a:prstGeom prst="straightConnector1">
            <a:avLst/>
          </a:prstGeom>
          <a:noFill/>
          <a:ln cap="flat" cmpd="sng" w="19050">
            <a:solidFill>
              <a:schemeClr val="dk2"/>
            </a:solidFill>
            <a:prstDash val="solid"/>
            <a:round/>
            <a:headEnd len="lg" w="lg" type="none"/>
            <a:tailEnd len="lg" w="lg" type="none"/>
          </a:ln>
        </p:spPr>
      </p:cxnSp>
      <p:cxnSp>
        <p:nvCxnSpPr>
          <p:cNvPr id="70" name="Shape 70"/>
          <p:cNvCxnSpPr/>
          <p:nvPr/>
        </p:nvCxnSpPr>
        <p:spPr>
          <a:xfrm>
            <a:off x="2588200" y="1546350"/>
            <a:ext cx="1009200" cy="2368800"/>
          </a:xfrm>
          <a:prstGeom prst="straightConnector1">
            <a:avLst/>
          </a:prstGeom>
          <a:noFill/>
          <a:ln cap="flat" cmpd="sng" w="19050">
            <a:solidFill>
              <a:srgbClr val="000000"/>
            </a:solidFill>
            <a:prstDash val="solid"/>
            <a:round/>
            <a:headEnd len="lg" w="lg" type="none"/>
            <a:tailEnd len="lg" w="lg" type="none"/>
          </a:ln>
        </p:spPr>
      </p:cxnSp>
      <p:sp>
        <p:nvSpPr>
          <p:cNvPr id="71" name="Shape 71"/>
          <p:cNvSpPr txBox="1"/>
          <p:nvPr/>
        </p:nvSpPr>
        <p:spPr>
          <a:xfrm>
            <a:off x="3642725" y="3706825"/>
            <a:ext cx="570300" cy="230400"/>
          </a:xfrm>
          <a:prstGeom prst="rect">
            <a:avLst/>
          </a:prstGeom>
          <a:noFill/>
          <a:ln>
            <a:noFill/>
          </a:ln>
        </p:spPr>
        <p:txBody>
          <a:bodyPr anchorCtr="0" anchor="t" bIns="91425" lIns="91425" rIns="91425" tIns="91425">
            <a:noAutofit/>
          </a:bodyPr>
          <a:lstStyle/>
          <a:p>
            <a:pPr lvl="0">
              <a:spcBef>
                <a:spcPts val="0"/>
              </a:spcBef>
              <a:buNone/>
            </a:pPr>
            <a:r>
              <a:rPr lang="en"/>
              <a:t>D 1</a:t>
            </a:r>
          </a:p>
        </p:txBody>
      </p:sp>
      <p:sp>
        <p:nvSpPr>
          <p:cNvPr id="72" name="Shape 72"/>
          <p:cNvSpPr txBox="1"/>
          <p:nvPr/>
        </p:nvSpPr>
        <p:spPr>
          <a:xfrm>
            <a:off x="4178400" y="1305075"/>
            <a:ext cx="504600" cy="230400"/>
          </a:xfrm>
          <a:prstGeom prst="rect">
            <a:avLst/>
          </a:prstGeom>
          <a:noFill/>
          <a:ln>
            <a:noFill/>
          </a:ln>
        </p:spPr>
        <p:txBody>
          <a:bodyPr anchorCtr="0" anchor="t" bIns="91425" lIns="91425" rIns="91425" tIns="91425">
            <a:noAutofit/>
          </a:bodyPr>
          <a:lstStyle/>
          <a:p>
            <a:pPr lvl="0">
              <a:spcBef>
                <a:spcPts val="0"/>
              </a:spcBef>
              <a:buNone/>
            </a:pPr>
            <a:r>
              <a:rPr lang="en"/>
              <a:t>S 1</a:t>
            </a:r>
          </a:p>
        </p:txBody>
      </p:sp>
      <p:sp>
        <p:nvSpPr>
          <p:cNvPr id="73" name="Shape 73"/>
          <p:cNvSpPr txBox="1"/>
          <p:nvPr/>
        </p:nvSpPr>
        <p:spPr>
          <a:xfrm>
            <a:off x="690925" y="2161050"/>
            <a:ext cx="701700" cy="274200"/>
          </a:xfrm>
          <a:prstGeom prst="rect">
            <a:avLst/>
          </a:prstGeom>
          <a:noFill/>
          <a:ln>
            <a:noFill/>
          </a:ln>
        </p:spPr>
        <p:txBody>
          <a:bodyPr anchorCtr="0" anchor="t" bIns="91425" lIns="91425" rIns="91425" tIns="91425">
            <a:noAutofit/>
          </a:bodyPr>
          <a:lstStyle/>
          <a:p>
            <a:pPr lvl="0">
              <a:spcBef>
                <a:spcPts val="0"/>
              </a:spcBef>
              <a:buNone/>
            </a:pPr>
            <a:r>
              <a:rPr lang="en"/>
              <a:t>P $10</a:t>
            </a:r>
          </a:p>
        </p:txBody>
      </p:sp>
      <p:sp>
        <p:nvSpPr>
          <p:cNvPr id="74" name="Shape 74"/>
          <p:cNvSpPr txBox="1"/>
          <p:nvPr/>
        </p:nvSpPr>
        <p:spPr>
          <a:xfrm>
            <a:off x="230300" y="900425"/>
            <a:ext cx="1787700" cy="274200"/>
          </a:xfrm>
          <a:prstGeom prst="rect">
            <a:avLst/>
          </a:prstGeom>
          <a:noFill/>
          <a:ln>
            <a:noFill/>
          </a:ln>
        </p:spPr>
        <p:txBody>
          <a:bodyPr anchorCtr="0" anchor="t" bIns="91425" lIns="91425" rIns="91425" tIns="91425">
            <a:noAutofit/>
          </a:bodyPr>
          <a:lstStyle/>
          <a:p>
            <a:pPr lvl="0">
              <a:spcBef>
                <a:spcPts val="0"/>
              </a:spcBef>
              <a:buNone/>
            </a:pPr>
            <a:r>
              <a:rPr lang="en"/>
              <a:t>Price of streaming music/mos</a:t>
            </a:r>
          </a:p>
        </p:txBody>
      </p:sp>
      <p:sp>
        <p:nvSpPr>
          <p:cNvPr id="75" name="Shape 75"/>
          <p:cNvSpPr txBox="1"/>
          <p:nvPr/>
        </p:nvSpPr>
        <p:spPr>
          <a:xfrm>
            <a:off x="5440750" y="3817625"/>
            <a:ext cx="1676700" cy="274200"/>
          </a:xfrm>
          <a:prstGeom prst="rect">
            <a:avLst/>
          </a:prstGeom>
          <a:noFill/>
          <a:ln>
            <a:noFill/>
          </a:ln>
        </p:spPr>
        <p:txBody>
          <a:bodyPr anchorCtr="0" anchor="t" bIns="91425" lIns="91425" rIns="91425" tIns="91425">
            <a:noAutofit/>
          </a:bodyPr>
          <a:lstStyle/>
          <a:p>
            <a:pPr lvl="0">
              <a:spcBef>
                <a:spcPts val="0"/>
              </a:spcBef>
              <a:buNone/>
            </a:pPr>
            <a:r>
              <a:rPr lang="en"/>
              <a:t>Quantity of Monthly Subscriber’s</a:t>
            </a:r>
          </a:p>
        </p:txBody>
      </p:sp>
      <p:cxnSp>
        <p:nvCxnSpPr>
          <p:cNvPr id="76" name="Shape 76"/>
          <p:cNvCxnSpPr/>
          <p:nvPr/>
        </p:nvCxnSpPr>
        <p:spPr>
          <a:xfrm flipH="1" rot="10800000">
            <a:off x="1392800" y="2325350"/>
            <a:ext cx="1486500" cy="10200"/>
          </a:xfrm>
          <a:prstGeom prst="straightConnector1">
            <a:avLst/>
          </a:prstGeom>
          <a:noFill/>
          <a:ln cap="flat" cmpd="sng" w="9525">
            <a:solidFill>
              <a:schemeClr val="dk2"/>
            </a:solidFill>
            <a:prstDash val="dash"/>
            <a:round/>
            <a:headEnd len="lg" w="lg" type="none"/>
            <a:tailEnd len="lg" w="lg" type="none"/>
          </a:ln>
        </p:spPr>
      </p:cxnSp>
      <p:cxnSp>
        <p:nvCxnSpPr>
          <p:cNvPr id="77" name="Shape 77"/>
          <p:cNvCxnSpPr/>
          <p:nvPr/>
        </p:nvCxnSpPr>
        <p:spPr>
          <a:xfrm>
            <a:off x="2906250" y="2335950"/>
            <a:ext cx="8700" cy="1682100"/>
          </a:xfrm>
          <a:prstGeom prst="straightConnector1">
            <a:avLst/>
          </a:prstGeom>
          <a:noFill/>
          <a:ln cap="flat" cmpd="sng" w="9525">
            <a:solidFill>
              <a:schemeClr val="dk2"/>
            </a:solidFill>
            <a:prstDash val="dash"/>
            <a:round/>
            <a:headEnd len="lg" w="lg" type="none"/>
            <a:tailEnd len="lg" w="lg" type="none"/>
          </a:ln>
        </p:spPr>
      </p:cxnSp>
      <p:sp>
        <p:nvSpPr>
          <p:cNvPr id="78" name="Shape 78"/>
          <p:cNvSpPr txBox="1"/>
          <p:nvPr/>
        </p:nvSpPr>
        <p:spPr>
          <a:xfrm>
            <a:off x="2697875" y="4015625"/>
            <a:ext cx="570300" cy="372900"/>
          </a:xfrm>
          <a:prstGeom prst="rect">
            <a:avLst/>
          </a:prstGeom>
          <a:noFill/>
          <a:ln>
            <a:noFill/>
          </a:ln>
        </p:spPr>
        <p:txBody>
          <a:bodyPr anchorCtr="0" anchor="t" bIns="91425" lIns="91425" rIns="91425" tIns="91425">
            <a:noAutofit/>
          </a:bodyPr>
          <a:lstStyle/>
          <a:p>
            <a:pPr lvl="0">
              <a:spcBef>
                <a:spcPts val="0"/>
              </a:spcBef>
              <a:buNone/>
            </a:pPr>
            <a:r>
              <a:rPr lang="en"/>
              <a:t>Q1</a:t>
            </a:r>
          </a:p>
        </p:txBody>
      </p:sp>
      <p:cxnSp>
        <p:nvCxnSpPr>
          <p:cNvPr id="79" name="Shape 79"/>
          <p:cNvCxnSpPr/>
          <p:nvPr/>
        </p:nvCxnSpPr>
        <p:spPr>
          <a:xfrm>
            <a:off x="1634075" y="2017925"/>
            <a:ext cx="3454500" cy="1689000"/>
          </a:xfrm>
          <a:prstGeom prst="straightConnector1">
            <a:avLst/>
          </a:prstGeom>
          <a:noFill/>
          <a:ln cap="flat" cmpd="sng" w="19050">
            <a:solidFill>
              <a:srgbClr val="0000FF"/>
            </a:solidFill>
            <a:prstDash val="solid"/>
            <a:round/>
            <a:headEnd len="lg" w="lg" type="none"/>
            <a:tailEnd len="lg" w="lg" type="none"/>
          </a:ln>
        </p:spPr>
      </p:cxnSp>
      <p:cxnSp>
        <p:nvCxnSpPr>
          <p:cNvPr id="80" name="Shape 80"/>
          <p:cNvCxnSpPr/>
          <p:nvPr/>
        </p:nvCxnSpPr>
        <p:spPr>
          <a:xfrm flipH="1" rot="10800000">
            <a:off x="2516100" y="1915675"/>
            <a:ext cx="2445600" cy="1732800"/>
          </a:xfrm>
          <a:prstGeom prst="straightConnector1">
            <a:avLst/>
          </a:prstGeom>
          <a:noFill/>
          <a:ln cap="flat" cmpd="sng" w="19050">
            <a:solidFill>
              <a:srgbClr val="00FF00"/>
            </a:solidFill>
            <a:prstDash val="solid"/>
            <a:round/>
            <a:headEnd len="lg" w="lg" type="none"/>
            <a:tailEnd len="lg" w="lg" type="none"/>
          </a:ln>
        </p:spPr>
      </p:cxnSp>
      <p:sp>
        <p:nvSpPr>
          <p:cNvPr id="81" name="Shape 81"/>
          <p:cNvSpPr txBox="1"/>
          <p:nvPr/>
        </p:nvSpPr>
        <p:spPr>
          <a:xfrm>
            <a:off x="5016600" y="1762275"/>
            <a:ext cx="504600" cy="230400"/>
          </a:xfrm>
          <a:prstGeom prst="rect">
            <a:avLst/>
          </a:prstGeom>
          <a:noFill/>
          <a:ln>
            <a:noFill/>
          </a:ln>
        </p:spPr>
        <p:txBody>
          <a:bodyPr anchorCtr="0" anchor="t" bIns="91425" lIns="91425" rIns="91425" tIns="91425">
            <a:noAutofit/>
          </a:bodyPr>
          <a:lstStyle/>
          <a:p>
            <a:pPr lvl="0" rtl="0">
              <a:spcBef>
                <a:spcPts val="0"/>
              </a:spcBef>
              <a:buNone/>
            </a:pPr>
            <a:r>
              <a:rPr lang="en"/>
              <a:t>S 2</a:t>
            </a:r>
          </a:p>
        </p:txBody>
      </p:sp>
      <p:sp>
        <p:nvSpPr>
          <p:cNvPr id="82" name="Shape 82"/>
          <p:cNvSpPr txBox="1"/>
          <p:nvPr/>
        </p:nvSpPr>
        <p:spPr>
          <a:xfrm>
            <a:off x="5090525" y="3554425"/>
            <a:ext cx="570300" cy="230400"/>
          </a:xfrm>
          <a:prstGeom prst="rect">
            <a:avLst/>
          </a:prstGeom>
          <a:noFill/>
          <a:ln>
            <a:noFill/>
          </a:ln>
        </p:spPr>
        <p:txBody>
          <a:bodyPr anchorCtr="0" anchor="t" bIns="91425" lIns="91425" rIns="91425" tIns="91425">
            <a:noAutofit/>
          </a:bodyPr>
          <a:lstStyle/>
          <a:p>
            <a:pPr lvl="0" rtl="0">
              <a:spcBef>
                <a:spcPts val="0"/>
              </a:spcBef>
              <a:buNone/>
            </a:pPr>
            <a:r>
              <a:rPr lang="en"/>
              <a:t>D 2</a:t>
            </a:r>
          </a:p>
        </p:txBody>
      </p:sp>
      <p:cxnSp>
        <p:nvCxnSpPr>
          <p:cNvPr id="83" name="Shape 83"/>
          <p:cNvCxnSpPr/>
          <p:nvPr/>
        </p:nvCxnSpPr>
        <p:spPr>
          <a:xfrm rot="10800000">
            <a:off x="1392800" y="2928225"/>
            <a:ext cx="2105700" cy="21900"/>
          </a:xfrm>
          <a:prstGeom prst="straightConnector1">
            <a:avLst/>
          </a:prstGeom>
          <a:noFill/>
          <a:ln cap="flat" cmpd="sng" w="9525">
            <a:solidFill>
              <a:schemeClr val="dk2"/>
            </a:solidFill>
            <a:prstDash val="dash"/>
            <a:round/>
            <a:headEnd len="lg" w="lg" type="none"/>
            <a:tailEnd len="lg" w="lg" type="none"/>
          </a:ln>
        </p:spPr>
      </p:cxnSp>
      <p:sp>
        <p:nvSpPr>
          <p:cNvPr id="84" name="Shape 84"/>
          <p:cNvSpPr txBox="1"/>
          <p:nvPr/>
        </p:nvSpPr>
        <p:spPr>
          <a:xfrm>
            <a:off x="690925" y="2694450"/>
            <a:ext cx="701700" cy="274200"/>
          </a:xfrm>
          <a:prstGeom prst="rect">
            <a:avLst/>
          </a:prstGeom>
          <a:noFill/>
          <a:ln>
            <a:noFill/>
          </a:ln>
        </p:spPr>
        <p:txBody>
          <a:bodyPr anchorCtr="0" anchor="t" bIns="91425" lIns="91425" rIns="91425" tIns="91425">
            <a:noAutofit/>
          </a:bodyPr>
          <a:lstStyle/>
          <a:p>
            <a:pPr lvl="0" rtl="0">
              <a:spcBef>
                <a:spcPts val="0"/>
              </a:spcBef>
              <a:buNone/>
            </a:pPr>
            <a:r>
              <a:rPr lang="en"/>
              <a:t>P $5</a:t>
            </a:r>
          </a:p>
        </p:txBody>
      </p:sp>
      <p:cxnSp>
        <p:nvCxnSpPr>
          <p:cNvPr id="85" name="Shape 85"/>
          <p:cNvCxnSpPr/>
          <p:nvPr/>
        </p:nvCxnSpPr>
        <p:spPr>
          <a:xfrm>
            <a:off x="3498500" y="2928225"/>
            <a:ext cx="33000" cy="1140600"/>
          </a:xfrm>
          <a:prstGeom prst="straightConnector1">
            <a:avLst/>
          </a:prstGeom>
          <a:noFill/>
          <a:ln cap="flat" cmpd="sng" w="9525">
            <a:solidFill>
              <a:schemeClr val="dk2"/>
            </a:solidFill>
            <a:prstDash val="dash"/>
            <a:round/>
            <a:headEnd len="lg" w="lg" type="none"/>
            <a:tailEnd len="lg" w="lg" type="none"/>
          </a:ln>
        </p:spPr>
      </p:cxnSp>
      <p:sp>
        <p:nvSpPr>
          <p:cNvPr id="86" name="Shape 86"/>
          <p:cNvSpPr txBox="1"/>
          <p:nvPr/>
        </p:nvSpPr>
        <p:spPr>
          <a:xfrm>
            <a:off x="3307475" y="4015625"/>
            <a:ext cx="570300" cy="372900"/>
          </a:xfrm>
          <a:prstGeom prst="rect">
            <a:avLst/>
          </a:prstGeom>
          <a:noFill/>
          <a:ln>
            <a:noFill/>
          </a:ln>
        </p:spPr>
        <p:txBody>
          <a:bodyPr anchorCtr="0" anchor="t" bIns="91425" lIns="91425" rIns="91425" tIns="91425">
            <a:noAutofit/>
          </a:bodyPr>
          <a:lstStyle/>
          <a:p>
            <a:pPr lvl="0" rtl="0">
              <a:spcBef>
                <a:spcPts val="0"/>
              </a:spcBef>
              <a:buNone/>
            </a:pPr>
            <a:r>
              <a:rPr lang="en"/>
              <a:t>Q2</a:t>
            </a:r>
          </a:p>
        </p:txBody>
      </p:sp>
      <p:sp>
        <p:nvSpPr>
          <p:cNvPr id="87" name="Shape 87"/>
          <p:cNvSpPr txBox="1"/>
          <p:nvPr/>
        </p:nvSpPr>
        <p:spPr>
          <a:xfrm>
            <a:off x="6538325" y="1195350"/>
            <a:ext cx="2191500" cy="2896500"/>
          </a:xfrm>
          <a:prstGeom prst="rect">
            <a:avLst/>
          </a:prstGeom>
          <a:noFill/>
          <a:ln>
            <a:noFill/>
          </a:ln>
        </p:spPr>
        <p:txBody>
          <a:bodyPr anchorCtr="0" anchor="t" bIns="91425" lIns="91425" rIns="91425" tIns="91425">
            <a:noAutofit/>
          </a:bodyPr>
          <a:lstStyle/>
          <a:p>
            <a:pPr lvl="0">
              <a:spcBef>
                <a:spcPts val="0"/>
              </a:spcBef>
              <a:buNone/>
            </a:pPr>
            <a:r>
              <a:rPr lang="en">
                <a:solidFill>
                  <a:schemeClr val="dk2"/>
                </a:solidFill>
              </a:rPr>
              <a:t>As the price elasticity of demand for music streaming becomes more elastic with more supply substitutes in the market, the responsiveness in percent change in quantity demanded will become greater than the percent change in price. </a:t>
            </a:r>
          </a:p>
        </p:txBody>
      </p:sp>
      <p:sp>
        <p:nvSpPr>
          <p:cNvPr id="88" name="Shape 88"/>
          <p:cNvSpPr/>
          <p:nvPr/>
        </p:nvSpPr>
        <p:spPr>
          <a:xfrm>
            <a:off x="6285200" y="1250800"/>
            <a:ext cx="197400" cy="208500"/>
          </a:xfrm>
          <a:prstGeom prst="star4">
            <a:avLst>
              <a:gd fmla="val 125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