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088023687970504"/>
          <c:y val="9.9541570784941705E-2"/>
          <c:w val="0.74089249170407478"/>
          <c:h val="0.639189556198147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Price of Oil (WTI)</c:v>
                </c:pt>
              </c:strCache>
            </c:strRef>
          </c:tx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42.01</c:v>
                </c:pt>
                <c:pt idx="1">
                  <c:v>42.93</c:v>
                </c:pt>
                <c:pt idx="2">
                  <c:v>43.85</c:v>
                </c:pt>
                <c:pt idx="3">
                  <c:v>44.77</c:v>
                </c:pt>
                <c:pt idx="4">
                  <c:v>45.69</c:v>
                </c:pt>
                <c:pt idx="5">
                  <c:v>46.61</c:v>
                </c:pt>
                <c:pt idx="6">
                  <c:v>47.53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511488"/>
        <c:axId val="96513024"/>
      </c:lineChart>
      <c:catAx>
        <c:axId val="96511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96513024"/>
        <c:crosses val="autoZero"/>
        <c:auto val="1"/>
        <c:lblAlgn val="ctr"/>
        <c:lblOffset val="100"/>
        <c:noMultiLvlLbl val="0"/>
      </c:catAx>
      <c:valAx>
        <c:axId val="96513024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96511488"/>
        <c:crosses val="autoZero"/>
        <c:crossBetween val="midCat"/>
      </c:valAx>
      <c:spPr>
        <a:noFill/>
      </c:spPr>
    </c:plotArea>
    <c:plotVisOnly val="1"/>
    <c:dispBlanksAs val="gap"/>
    <c:showDLblsOverMax val="0"/>
  </c:chart>
  <c:spPr>
    <a:solidFill>
      <a:schemeClr val="tx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40507436570428"/>
          <c:y val="0.16752278692436173"/>
          <c:w val="0.76836758866680122"/>
          <c:h val="0.6255420236486012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Price of Oil (WTI)</c:v>
                </c:pt>
              </c:strCache>
            </c:strRef>
          </c:tx>
          <c:marker>
            <c:symbol val="none"/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40.299999999999997</c:v>
                </c:pt>
                <c:pt idx="1">
                  <c:v>40.683999999999997</c:v>
                </c:pt>
                <c:pt idx="2">
                  <c:v>41.07</c:v>
                </c:pt>
                <c:pt idx="3">
                  <c:v>41.45</c:v>
                </c:pt>
                <c:pt idx="4">
                  <c:v>41.84</c:v>
                </c:pt>
                <c:pt idx="5">
                  <c:v>42.22</c:v>
                </c:pt>
                <c:pt idx="6">
                  <c:v>42.6</c:v>
                </c:pt>
                <c:pt idx="7">
                  <c:v>42.99</c:v>
                </c:pt>
                <c:pt idx="8">
                  <c:v>43.37</c:v>
                </c:pt>
                <c:pt idx="9">
                  <c:v>43.76</c:v>
                </c:pt>
                <c:pt idx="10">
                  <c:v>44.14</c:v>
                </c:pt>
                <c:pt idx="11">
                  <c:v>44.52</c:v>
                </c:pt>
                <c:pt idx="12">
                  <c:v>44.9</c:v>
                </c:pt>
                <c:pt idx="13">
                  <c:v>45.29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228544"/>
        <c:axId val="125230080"/>
      </c:lineChart>
      <c:catAx>
        <c:axId val="12522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25230080"/>
        <c:crosses val="autoZero"/>
        <c:auto val="1"/>
        <c:lblAlgn val="ctr"/>
        <c:lblOffset val="100"/>
        <c:noMultiLvlLbl val="0"/>
      </c:catAx>
      <c:valAx>
        <c:axId val="125230080"/>
        <c:scaling>
          <c:orientation val="minMax"/>
          <c:max val="47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25228544"/>
        <c:crosses val="autoZero"/>
        <c:crossBetween val="midCat"/>
      </c:valAx>
      <c:spPr>
        <a:noFill/>
      </c:spPr>
    </c:plotArea>
    <c:plotVisOnly val="1"/>
    <c:dispBlanksAs val="gap"/>
    <c:showDLblsOverMax val="0"/>
  </c:chart>
  <c:spPr>
    <a:solidFill>
      <a:schemeClr val="tx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0.79608</cdr:x>
      <cdr:y>0.01031</cdr:y>
    </cdr:from>
    <cdr:to>
      <cdr:x>0.93333</cdr:x>
      <cdr:y>0.16641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5914501" y="38183"/>
          <a:ext cx="1019699" cy="5778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b="1" dirty="0" smtClean="0">
              <a:solidFill>
                <a:schemeClr val="accent1">
                  <a:lumMod val="75000"/>
                </a:schemeClr>
              </a:solidFill>
            </a:rPr>
            <a:t>S </a:t>
          </a:r>
          <a:r>
            <a:rPr lang="en-US" sz="2000" b="1" baseline="-25000" dirty="0" smtClean="0">
              <a:solidFill>
                <a:schemeClr val="accent1">
                  <a:lumMod val="75000"/>
                </a:schemeClr>
              </a:solidFill>
            </a:rPr>
            <a:t>30 Aug</a:t>
          </a:r>
          <a:endParaRPr lang="en-US" sz="2000" b="1" baseline="-25000" dirty="0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0.82845</cdr:x>
      <cdr:y>0.14566</cdr:y>
    </cdr:from>
    <cdr:to>
      <cdr:x>0.9657</cdr:x>
      <cdr:y>0.30176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6154937" y="539220"/>
          <a:ext cx="1019699" cy="5778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b="1" dirty="0" smtClean="0">
              <a:solidFill>
                <a:schemeClr val="accent1">
                  <a:lumMod val="75000"/>
                </a:schemeClr>
              </a:solidFill>
            </a:rPr>
            <a:t>S </a:t>
          </a:r>
          <a:r>
            <a:rPr lang="en-US" sz="2000" b="1" baseline="-25000" dirty="0" smtClean="0">
              <a:solidFill>
                <a:schemeClr val="accent1">
                  <a:lumMod val="75000"/>
                </a:schemeClr>
              </a:solidFill>
            </a:rPr>
            <a:t>31 Aug</a:t>
          </a:r>
          <a:endParaRPr lang="en-US" sz="2000" b="1" baseline="-25000" dirty="0">
            <a:solidFill>
              <a:schemeClr val="accent1">
                <a:lumMod val="7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8ECF-B0A8-4AC3-B23C-EE83E9BED18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AB6FE5-6E4A-4E82-B68E-118960E1A83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8ECF-B0A8-4AC3-B23C-EE83E9BED18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6FE5-6E4A-4E82-B68E-118960E1A8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8ECF-B0A8-4AC3-B23C-EE83E9BED18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6FE5-6E4A-4E82-B68E-118960E1A8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8ECF-B0A8-4AC3-B23C-EE83E9BED18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AB6FE5-6E4A-4E82-B68E-118960E1A83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8ECF-B0A8-4AC3-B23C-EE83E9BED18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AB6FE5-6E4A-4E82-B68E-118960E1A83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8ECF-B0A8-4AC3-B23C-EE83E9BED18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AB6FE5-6E4A-4E82-B68E-118960E1A8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8ECF-B0A8-4AC3-B23C-EE83E9BED18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AB6FE5-6E4A-4E82-B68E-118960E1A83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8ECF-B0A8-4AC3-B23C-EE83E9BED18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AB6FE5-6E4A-4E82-B68E-118960E1A83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8ECF-B0A8-4AC3-B23C-EE83E9BED18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AB6FE5-6E4A-4E82-B68E-118960E1A83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8ECF-B0A8-4AC3-B23C-EE83E9BED18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AB6FE5-6E4A-4E82-B68E-118960E1A83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8ECF-B0A8-4AC3-B23C-EE83E9BED18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AB6FE5-6E4A-4E82-B68E-118960E1A83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BE58ECF-B0A8-4AC3-B23C-EE83E9BED18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9AB6FE5-6E4A-4E82-B68E-118960E1A83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Producer Surplus and the Oil Industry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Faith Grigg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717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752600"/>
            <a:ext cx="2571943" cy="3415862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7543800" cy="914400"/>
          </a:xfrm>
        </p:spPr>
        <p:txBody>
          <a:bodyPr/>
          <a:lstStyle/>
          <a:p>
            <a:r>
              <a:rPr lang="en-US" dirty="0" smtClean="0"/>
              <a:t>Article Summary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371600"/>
            <a:ext cx="5486400" cy="495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On 31 August futures for West Texas Intermediate (WTI) Crude Oil futures dropped 3.0% by market close</a:t>
            </a:r>
          </a:p>
          <a:p>
            <a:endParaRPr lang="en-US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30 Aug price </a:t>
            </a:r>
            <a:r>
              <a:rPr lang="en-US" i="1" dirty="0" smtClean="0">
                <a:sym typeface="Wingdings" panose="05000000000000000000" pitchFamily="2" charset="2"/>
              </a:rPr>
              <a:t> $46.61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ym typeface="Wingdings" panose="05000000000000000000" pitchFamily="2" charset="2"/>
              </a:rPr>
              <a:t>31 Aug price  $44.80</a:t>
            </a:r>
          </a:p>
          <a:p>
            <a:pPr lvl="1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Earlier on 31 August it was reported that Crude Oil Inventories for WTI had a surplus of 2.3 million barrels</a:t>
            </a:r>
          </a:p>
          <a:p>
            <a:endParaRPr lang="en-US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The expected surplus was 1.1 million barrels for the 31 August report</a:t>
            </a:r>
          </a:p>
          <a:p>
            <a:pPr lvl="1"/>
            <a:endParaRPr lang="en-US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The extra 1.2 million barrels was additional unexpected quantity for the 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8722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7543800" cy="914400"/>
          </a:xfrm>
        </p:spPr>
        <p:txBody>
          <a:bodyPr/>
          <a:lstStyle/>
          <a:p>
            <a:r>
              <a:rPr lang="en-US" dirty="0" smtClean="0"/>
              <a:t>What Happened?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098172"/>
            <a:ext cx="8458200" cy="495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There was a larger than expected surplus of U.S. oil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Using the information in the article we can see that the price for the market close on 30 August was $46.61 per barrel and that led to a producer’s surplus of 2.3 million.  [According to the same source the approximate amount of oil futures traded was 1.0 million barrels]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r>
              <a:rPr lang="en-US" b="1" dirty="0" smtClean="0"/>
              <a:t> 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7571378" y="2775133"/>
            <a:ext cx="457200" cy="654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5107711"/>
              </p:ext>
            </p:extLst>
          </p:nvPr>
        </p:nvGraphicFramePr>
        <p:xfrm>
          <a:off x="921173" y="3083142"/>
          <a:ext cx="7107405" cy="3549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" name="Rectangle 31"/>
          <p:cNvSpPr/>
          <p:nvPr/>
        </p:nvSpPr>
        <p:spPr>
          <a:xfrm>
            <a:off x="7399188" y="3183594"/>
            <a:ext cx="377851" cy="4915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S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096836" y="5005093"/>
            <a:ext cx="2066732" cy="4915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$42.01 = Supply Choke Point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63568" y="4510785"/>
            <a:ext cx="1625905" cy="548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Producer Surplus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3626283" y="4196492"/>
            <a:ext cx="623131" cy="31429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294490" y="3792608"/>
            <a:ext cx="1589094" cy="4915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$2.3 Million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2049538" y="3736430"/>
            <a:ext cx="54114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6433524" y="3574672"/>
            <a:ext cx="0" cy="22322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717321" y="3603283"/>
            <a:ext cx="1144336" cy="230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Price (in dollars per barrel)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09800" y="6057900"/>
            <a:ext cx="5189388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Quantity of Oil Sold (</a:t>
            </a:r>
            <a:r>
              <a:rPr lang="en-US" sz="1400" i="1" dirty="0" smtClean="0">
                <a:solidFill>
                  <a:schemeClr val="bg1"/>
                </a:solidFill>
              </a:rPr>
              <a:t>in Millions of Barrels</a:t>
            </a:r>
            <a:r>
              <a:rPr lang="en-US" sz="1400" dirty="0" smtClean="0">
                <a:solidFill>
                  <a:schemeClr val="bg1"/>
                </a:solidFill>
              </a:rPr>
              <a:t>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7" name="Right Triangle 46"/>
          <p:cNvSpPr/>
          <p:nvPr/>
        </p:nvSpPr>
        <p:spPr>
          <a:xfrm flipV="1">
            <a:off x="2049538" y="3744857"/>
            <a:ext cx="4399752" cy="1040333"/>
          </a:xfrm>
          <a:prstGeom prst="rtTriangle">
            <a:avLst/>
          </a:prstGeom>
          <a:solidFill>
            <a:srgbClr val="C00000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13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827708"/>
            <a:ext cx="8458200" cy="914400"/>
          </a:xfrm>
        </p:spPr>
        <p:txBody>
          <a:bodyPr/>
          <a:lstStyle/>
          <a:p>
            <a:r>
              <a:rPr lang="en-US" dirty="0" smtClean="0"/>
              <a:t>Which led to a 3% drop in price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752600"/>
            <a:ext cx="8153400" cy="457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The reported larger surplus (increase in quantity available) led to a shift in the supply curve to the right</a:t>
            </a:r>
          </a:p>
          <a:p>
            <a:endParaRPr lang="en-US" b="1" dirty="0" smtClean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050013"/>
              </p:ext>
            </p:extLst>
          </p:nvPr>
        </p:nvGraphicFramePr>
        <p:xfrm>
          <a:off x="990600" y="2775132"/>
          <a:ext cx="7429500" cy="3701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traight Connector 8"/>
          <p:cNvCxnSpPr/>
          <p:nvPr/>
        </p:nvCxnSpPr>
        <p:spPr>
          <a:xfrm flipV="1">
            <a:off x="6815846" y="3881125"/>
            <a:ext cx="0" cy="192094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82536" y="3870807"/>
            <a:ext cx="5416652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571378" y="2775133"/>
            <a:ext cx="457200" cy="654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715000" y="3102246"/>
            <a:ext cx="1856378" cy="1241154"/>
          </a:xfrm>
          <a:prstGeom prst="line">
            <a:avLst/>
          </a:prstGeom>
          <a:ln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851147" y="3506527"/>
            <a:ext cx="6314089" cy="0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958166" y="2775133"/>
            <a:ext cx="1212274" cy="654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CC99"/>
                </a:solidFill>
              </a:rPr>
              <a:t>D</a:t>
            </a:r>
            <a:endParaRPr lang="en-US" sz="2000" b="1" baseline="-25000" dirty="0">
              <a:solidFill>
                <a:srgbClr val="00CC99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1982536" y="3200400"/>
            <a:ext cx="5942264" cy="114300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385394" y="4038600"/>
            <a:ext cx="83820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209800" y="6057900"/>
            <a:ext cx="5189388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Quantity of Oil Sold (</a:t>
            </a:r>
            <a:r>
              <a:rPr lang="en-US" sz="1400" i="1" dirty="0" smtClean="0">
                <a:solidFill>
                  <a:schemeClr val="bg1"/>
                </a:solidFill>
              </a:rPr>
              <a:t>in Millions of Barrels</a:t>
            </a:r>
            <a:r>
              <a:rPr lang="en-US" sz="1400" dirty="0" smtClean="0">
                <a:solidFill>
                  <a:schemeClr val="bg1"/>
                </a:solidFill>
              </a:rPr>
              <a:t>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17321" y="3603283"/>
            <a:ext cx="1144336" cy="230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Price (in dollars per barrel)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6356132" y="3506527"/>
            <a:ext cx="0" cy="2240006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538012" y="4145688"/>
            <a:ext cx="2066732" cy="4915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$44.52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485290" y="3183594"/>
            <a:ext cx="2066732" cy="4915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$46.61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6815847" y="3881125"/>
            <a:ext cx="346953" cy="4622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912068" y="3413593"/>
            <a:ext cx="412532" cy="7716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836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914400"/>
          </a:xfrm>
        </p:spPr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371600"/>
            <a:ext cx="8001000" cy="495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As would be expected the drop in price led to an increase in the quantity sold</a:t>
            </a:r>
            <a:endParaRPr lang="en-US" b="1" dirty="0" smtClean="0"/>
          </a:p>
          <a:p>
            <a:endParaRPr lang="en-US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30 Aug </a:t>
            </a:r>
            <a:r>
              <a:rPr lang="en-US" i="1" dirty="0" smtClean="0"/>
              <a:t>futures sold</a:t>
            </a:r>
            <a:r>
              <a:rPr lang="en-US" i="1" dirty="0" smtClean="0"/>
              <a:t> </a:t>
            </a:r>
            <a:r>
              <a:rPr lang="en-US" i="1" dirty="0" smtClean="0">
                <a:sym typeface="Wingdings" panose="05000000000000000000" pitchFamily="2" charset="2"/>
              </a:rPr>
              <a:t> </a:t>
            </a:r>
            <a:r>
              <a:rPr lang="en-US" i="1" dirty="0" smtClean="0">
                <a:sym typeface="Wingdings" panose="05000000000000000000" pitchFamily="2" charset="2"/>
              </a:rPr>
              <a:t>1.0 million</a:t>
            </a:r>
            <a:endParaRPr lang="en-US" i="1" dirty="0" smtClean="0"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ym typeface="Wingdings" panose="05000000000000000000" pitchFamily="2" charset="2"/>
              </a:rPr>
              <a:t>31 Aug </a:t>
            </a:r>
            <a:r>
              <a:rPr lang="en-US" i="1" dirty="0" smtClean="0">
                <a:sym typeface="Wingdings" panose="05000000000000000000" pitchFamily="2" charset="2"/>
              </a:rPr>
              <a:t>futures </a:t>
            </a:r>
            <a:r>
              <a:rPr lang="en-US" i="1" dirty="0" smtClean="0">
                <a:sym typeface="Wingdings" panose="05000000000000000000" pitchFamily="2" charset="2"/>
              </a:rPr>
              <a:t>sold </a:t>
            </a:r>
            <a:r>
              <a:rPr lang="en-US" i="1" dirty="0" smtClean="0">
                <a:sym typeface="Wingdings" panose="05000000000000000000" pitchFamily="2" charset="2"/>
              </a:rPr>
              <a:t> 1.1 million</a:t>
            </a:r>
            <a:endParaRPr lang="en-US" i="1" dirty="0" smtClean="0">
              <a:sym typeface="Wingdings" panose="05000000000000000000" pitchFamily="2" charset="2"/>
            </a:endParaRPr>
          </a:p>
          <a:p>
            <a:pPr lvl="1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Calculating the two producer’s surplus actually had a rise in producer surplus as well – would expect it to fall over time </a:t>
            </a:r>
            <a:endParaRPr lang="en-US" b="1" dirty="0" smtClean="0"/>
          </a:p>
          <a:p>
            <a:endParaRPr lang="en-US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30 Aug </a:t>
            </a:r>
            <a:r>
              <a:rPr lang="en-US" i="1" dirty="0" smtClean="0"/>
              <a:t>final price producer surplus</a:t>
            </a:r>
            <a:r>
              <a:rPr lang="en-US" i="1" dirty="0" smtClean="0">
                <a:sym typeface="Wingdings" panose="05000000000000000000" pitchFamily="2" charset="2"/>
              </a:rPr>
              <a:t> 2.3 </a:t>
            </a:r>
            <a:r>
              <a:rPr lang="en-US" i="1" dirty="0">
                <a:sym typeface="Wingdings" panose="05000000000000000000" pitchFamily="2" charset="2"/>
              </a:rPr>
              <a:t>million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>
                <a:sym typeface="Wingdings" panose="05000000000000000000" pitchFamily="2" charset="2"/>
              </a:rPr>
              <a:t>31 Aug </a:t>
            </a:r>
            <a:r>
              <a:rPr lang="en-US" i="1" dirty="0" smtClean="0">
                <a:sym typeface="Wingdings" panose="05000000000000000000" pitchFamily="2" charset="2"/>
              </a:rPr>
              <a:t>final price producer surplus  2.3 </a:t>
            </a:r>
            <a:r>
              <a:rPr lang="en-US" i="1" dirty="0">
                <a:sym typeface="Wingdings" panose="05000000000000000000" pitchFamily="2" charset="2"/>
              </a:rPr>
              <a:t>million</a:t>
            </a:r>
          </a:p>
          <a:p>
            <a:pPr lvl="1"/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Prices will continue to shift until the market reaches equilibrium . . . until there is another shock (</a:t>
            </a:r>
            <a:r>
              <a:rPr lang="en-US" b="1" i="1" dirty="0" smtClean="0"/>
              <a:t>Tropical Storm Hermine</a:t>
            </a:r>
            <a:r>
              <a:rPr lang="en-US" b="1" dirty="0" smtClean="0"/>
              <a:t>)</a:t>
            </a: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4389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365</TotalTime>
  <Words>335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Elemental</vt:lpstr>
      <vt:lpstr>Producer Surplus and the Oil Industry</vt:lpstr>
      <vt:lpstr>Article Summary</vt:lpstr>
      <vt:lpstr>What Happened?</vt:lpstr>
      <vt:lpstr>Which led to a 3% drop in price</vt:lpstr>
      <vt:lpstr>Expectations</vt:lpstr>
    </vt:vector>
  </TitlesOfParts>
  <Company>ONI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Grigg, Faith K.</dc:creator>
  <cp:lastModifiedBy>Grigg, Faith K.</cp:lastModifiedBy>
  <cp:revision>17</cp:revision>
  <dcterms:created xsi:type="dcterms:W3CDTF">2016-09-12T14:13:08Z</dcterms:created>
  <dcterms:modified xsi:type="dcterms:W3CDTF">2016-09-12T20:54:24Z</dcterms:modified>
</cp:coreProperties>
</file>