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Source Code Pro"/>
      <p:regular r:id="rId12"/>
      <p:bold r:id="rId13"/>
    </p:embeddedFon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SourceCodePro-bold.fntdata"/><Relationship Id="rId12" Type="http://schemas.openxmlformats.org/officeDocument/2006/relationships/font" Target="fonts/SourceCodePr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53" name="Shape 53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618203"/>
            <a:ext cx="2808000" cy="295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Supply &amp; Demand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Sports nutrition market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Article Summary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Increase in the quantity of supplements on the market.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53% of americans exercise at least 30 minutes three times a week.Which is an all time high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With this increase in exercise there has been increased consumption in the nutrition products. Demand has increased especially among millennials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4.7 Billion dollar industry in 2015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Products are not just for athletic performance. They have become nutritional needs for active people.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Sports Supplement Market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Weight loss products, Energy, stress reduction, mental alertness, immune function, enhance performance.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Easy to consume products that are bottled or packaged that improve exercise performance, recovery, and mental alertness are what's in high demand.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 Many consumers are using products even when they're not exercising.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Supply in the market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346350"/>
            <a:ext cx="8520600" cy="322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Sports and energy drink</a:t>
            </a:r>
          </a:p>
        </p:txBody>
      </p:sp>
      <p:cxnSp>
        <p:nvCxnSpPr>
          <p:cNvPr id="82" name="Shape 82"/>
          <p:cNvCxnSpPr/>
          <p:nvPr/>
        </p:nvCxnSpPr>
        <p:spPr>
          <a:xfrm rot="10800000">
            <a:off x="683700" y="2156375"/>
            <a:ext cx="0" cy="211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3" name="Shape 83"/>
          <p:cNvCxnSpPr/>
          <p:nvPr/>
        </p:nvCxnSpPr>
        <p:spPr>
          <a:xfrm>
            <a:off x="683700" y="4249425"/>
            <a:ext cx="2797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84" name="Shape 84"/>
          <p:cNvCxnSpPr/>
          <p:nvPr/>
        </p:nvCxnSpPr>
        <p:spPr>
          <a:xfrm flipH="1" rot="10800000">
            <a:off x="704725" y="2822025"/>
            <a:ext cx="2454300" cy="141690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85" name="Shape 85"/>
          <p:cNvCxnSpPr/>
          <p:nvPr/>
        </p:nvCxnSpPr>
        <p:spPr>
          <a:xfrm flipH="1" rot="10800000">
            <a:off x="1488475" y="3183525"/>
            <a:ext cx="1827900" cy="10554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86" name="Shape 86"/>
          <p:cNvSpPr txBox="1"/>
          <p:nvPr/>
        </p:nvSpPr>
        <p:spPr>
          <a:xfrm>
            <a:off x="1621525" y="3239675"/>
            <a:ext cx="620700" cy="3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S1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2402575" y="3239675"/>
            <a:ext cx="620700" cy="3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S2</a:t>
            </a:r>
          </a:p>
        </p:txBody>
      </p:sp>
      <p:cxnSp>
        <p:nvCxnSpPr>
          <p:cNvPr id="88" name="Shape 88"/>
          <p:cNvCxnSpPr/>
          <p:nvPr/>
        </p:nvCxnSpPr>
        <p:spPr>
          <a:xfrm rot="10800000">
            <a:off x="2342850" y="3650400"/>
            <a:ext cx="536400" cy="309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89" name="Shape 89"/>
          <p:cNvSpPr txBox="1"/>
          <p:nvPr/>
        </p:nvSpPr>
        <p:spPr>
          <a:xfrm>
            <a:off x="2650650" y="3870825"/>
            <a:ext cx="3954900" cy="3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29 % increase in the number of supplements</a:t>
            </a:r>
          </a:p>
        </p:txBody>
      </p:sp>
      <p:cxnSp>
        <p:nvCxnSpPr>
          <p:cNvPr id="90" name="Shape 90"/>
          <p:cNvCxnSpPr>
            <a:stCxn id="86" idx="2"/>
            <a:endCxn id="87" idx="2"/>
          </p:cNvCxnSpPr>
          <p:nvPr/>
        </p:nvCxnSpPr>
        <p:spPr>
          <a:xfrm>
            <a:off x="1931875" y="3544775"/>
            <a:ext cx="781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Demand in market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demand of sport drinks</a:t>
            </a:r>
          </a:p>
        </p:txBody>
      </p:sp>
      <p:cxnSp>
        <p:nvCxnSpPr>
          <p:cNvPr id="97" name="Shape 97"/>
          <p:cNvCxnSpPr/>
          <p:nvPr/>
        </p:nvCxnSpPr>
        <p:spPr>
          <a:xfrm rot="10800000">
            <a:off x="683700" y="2292900"/>
            <a:ext cx="0" cy="1998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98" name="Shape 98"/>
          <p:cNvCxnSpPr/>
          <p:nvPr/>
        </p:nvCxnSpPr>
        <p:spPr>
          <a:xfrm>
            <a:off x="694225" y="4270475"/>
            <a:ext cx="268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99" name="Shape 99"/>
          <p:cNvCxnSpPr/>
          <p:nvPr/>
        </p:nvCxnSpPr>
        <p:spPr>
          <a:xfrm>
            <a:off x="694225" y="2745300"/>
            <a:ext cx="1388400" cy="155670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00" name="Shape 100"/>
          <p:cNvSpPr txBox="1"/>
          <p:nvPr/>
        </p:nvSpPr>
        <p:spPr>
          <a:xfrm>
            <a:off x="1714500" y="3702450"/>
            <a:ext cx="525900" cy="3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D1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2156250" y="3471000"/>
            <a:ext cx="525900" cy="3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D2</a:t>
            </a:r>
          </a:p>
        </p:txBody>
      </p:sp>
      <p:cxnSp>
        <p:nvCxnSpPr>
          <p:cNvPr id="102" name="Shape 102"/>
          <p:cNvCxnSpPr/>
          <p:nvPr/>
        </p:nvCxnSpPr>
        <p:spPr>
          <a:xfrm>
            <a:off x="1078025" y="2450850"/>
            <a:ext cx="1562100" cy="16830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3" name="Shape 103"/>
          <p:cNvCxnSpPr/>
          <p:nvPr/>
        </p:nvCxnSpPr>
        <p:spPr>
          <a:xfrm flipH="1" rot="10800000">
            <a:off x="1157025" y="3239675"/>
            <a:ext cx="588900" cy="1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04" name="Shape 104"/>
          <p:cNvSpPr txBox="1"/>
          <p:nvPr/>
        </p:nvSpPr>
        <p:spPr>
          <a:xfrm>
            <a:off x="2093150" y="2924100"/>
            <a:ext cx="3965400" cy="4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Increase in demand due to increase of exercise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ln cap="flat" cmpd="sng" w="9525">
            <a:solidFill>
              <a:srgbClr val="000000"/>
            </a:solidFill>
            <a:prstDash val="dot"/>
            <a:round/>
            <a:headEnd len="med" w="med" type="none"/>
            <a:tailEnd len="med" w="med" type="none"/>
          </a:ln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Equilibrium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730200" y="1351925"/>
            <a:ext cx="4242900" cy="3099900"/>
          </a:xfrm>
          <a:prstGeom prst="rect">
            <a:avLst/>
          </a:prstGeom>
          <a:ln cap="flat" cmpd="sng" w="9525">
            <a:solidFill>
              <a:srgbClr val="000000"/>
            </a:solidFill>
            <a:prstDash val="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Due to the increases in both supply and demand, price equilibrium may lower</a:t>
            </a:r>
          </a:p>
        </p:txBody>
      </p:sp>
      <p:cxnSp>
        <p:nvCxnSpPr>
          <p:cNvPr id="111" name="Shape 111"/>
          <p:cNvCxnSpPr/>
          <p:nvPr/>
        </p:nvCxnSpPr>
        <p:spPr>
          <a:xfrm rot="10800000">
            <a:off x="683700" y="2292900"/>
            <a:ext cx="0" cy="1998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2" name="Shape 112"/>
          <p:cNvCxnSpPr/>
          <p:nvPr/>
        </p:nvCxnSpPr>
        <p:spPr>
          <a:xfrm>
            <a:off x="694225" y="4270475"/>
            <a:ext cx="2682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13" name="Shape 113"/>
          <p:cNvCxnSpPr/>
          <p:nvPr/>
        </p:nvCxnSpPr>
        <p:spPr>
          <a:xfrm>
            <a:off x="694225" y="2745300"/>
            <a:ext cx="1388400" cy="155670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4" name="Shape 114"/>
          <p:cNvCxnSpPr/>
          <p:nvPr/>
        </p:nvCxnSpPr>
        <p:spPr>
          <a:xfrm>
            <a:off x="1078025" y="2450850"/>
            <a:ext cx="1562100" cy="16830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5" name="Shape 115"/>
          <p:cNvCxnSpPr/>
          <p:nvPr/>
        </p:nvCxnSpPr>
        <p:spPr>
          <a:xfrm flipH="1" rot="10800000">
            <a:off x="704725" y="2822025"/>
            <a:ext cx="2454300" cy="141690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6" name="Shape 116"/>
          <p:cNvCxnSpPr/>
          <p:nvPr/>
        </p:nvCxnSpPr>
        <p:spPr>
          <a:xfrm flipH="1" rot="10800000">
            <a:off x="1640875" y="3183525"/>
            <a:ext cx="1827900" cy="10554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17" name="Shape 117"/>
          <p:cNvCxnSpPr/>
          <p:nvPr/>
        </p:nvCxnSpPr>
        <p:spPr>
          <a:xfrm>
            <a:off x="725787" y="3711225"/>
            <a:ext cx="8730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118" name="Shape 118"/>
          <p:cNvCxnSpPr/>
          <p:nvPr/>
        </p:nvCxnSpPr>
        <p:spPr>
          <a:xfrm>
            <a:off x="1588275" y="3723525"/>
            <a:ext cx="0" cy="5154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cxnSp>
        <p:nvCxnSpPr>
          <p:cNvPr id="119" name="Shape 119"/>
          <p:cNvCxnSpPr/>
          <p:nvPr/>
        </p:nvCxnSpPr>
        <p:spPr>
          <a:xfrm>
            <a:off x="2366650" y="3849725"/>
            <a:ext cx="0" cy="4209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20" name="Shape 120"/>
          <p:cNvCxnSpPr/>
          <p:nvPr/>
        </p:nvCxnSpPr>
        <p:spPr>
          <a:xfrm rot="10800000">
            <a:off x="704625" y="3828700"/>
            <a:ext cx="16515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lg" w="lg" type="none"/>
            <a:tailEnd len="lg" w="lg" type="none"/>
          </a:ln>
        </p:spPr>
      </p:cxnSp>
      <p:sp>
        <p:nvSpPr>
          <p:cNvPr id="121" name="Shape 121"/>
          <p:cNvSpPr txBox="1"/>
          <p:nvPr/>
        </p:nvSpPr>
        <p:spPr>
          <a:xfrm>
            <a:off x="499650" y="1977450"/>
            <a:ext cx="368100" cy="36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3285225" y="4089125"/>
            <a:ext cx="588900" cy="362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194500" y="3422925"/>
            <a:ext cx="531300" cy="300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P1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194500" y="3678400"/>
            <a:ext cx="531300" cy="300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Price Elasticities and price responsiveness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111900" y="1436475"/>
            <a:ext cx="4726500" cy="343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Can we assume that the market has an elastic supply and demand?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