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Freight Service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73708647707487E-2"/>
          <c:y val="0.19538044116970776"/>
          <c:w val="0.94892629135229256"/>
          <c:h val="0.791640973496093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"$"#,##0_);[Red]\("$"#,##0\)</c:formatCode>
                <c:ptCount val="4"/>
                <c:pt idx="0">
                  <c:v>100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S1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"$"#,##0_);[Red]\("$"#,##0\)</c:formatCode>
                <c:ptCount val="4"/>
                <c:pt idx="0">
                  <c:v>100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"$"#,##0_);[Red]\("$"#,##0\)</c:formatCode>
                <c:ptCount val="4"/>
                <c:pt idx="0">
                  <c:v>100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754360"/>
        <c:axId val="497750440"/>
      </c:lineChart>
      <c:catAx>
        <c:axId val="4977543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497750440"/>
        <c:crosses val="autoZero"/>
        <c:auto val="1"/>
        <c:lblAlgn val="ctr"/>
        <c:lblOffset val="100"/>
        <c:noMultiLvlLbl val="0"/>
      </c:catAx>
      <c:valAx>
        <c:axId val="497750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75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Freight</a:t>
            </a:r>
            <a:r>
              <a:rPr lang="en-US" baseline="0" dirty="0" smtClean="0"/>
              <a:t> Labor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D1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D2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586744"/>
        <c:axId val="495583216"/>
      </c:lineChart>
      <c:catAx>
        <c:axId val="495586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83216"/>
        <c:crosses val="autoZero"/>
        <c:auto val="1"/>
        <c:lblAlgn val="ctr"/>
        <c:lblOffset val="100"/>
        <c:noMultiLvlLbl val="0"/>
      </c:catAx>
      <c:valAx>
        <c:axId val="495583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558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0.45612</cdr:x>
      <cdr:y>0.77664</cdr:y>
    </cdr:from>
    <cdr:to>
      <cdr:x>0.54388</cdr:x>
      <cdr:y>0.81402</cdr:y>
    </cdr:to>
    <cdr:sp macro="" textlink="">
      <cdr:nvSpPr>
        <cdr:cNvPr id="2" name="Right Arrow 1"/>
        <cdr:cNvSpPr/>
      </cdr:nvSpPr>
      <cdr:spPr>
        <a:xfrm xmlns:a="http://schemas.openxmlformats.org/drawingml/2006/main" rot="2602731">
          <a:off x="2495231" y="3799839"/>
          <a:ext cx="480060" cy="182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0.14202</cdr:x>
      <cdr:y>0.29909</cdr:y>
    </cdr:from>
    <cdr:to>
      <cdr:x>0.30917</cdr:x>
      <cdr:y>0.48598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6922" y="1463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0.86703</cdr:x>
      <cdr:y>0.25237</cdr:y>
    </cdr:from>
    <cdr:to>
      <cdr:x>0.92345</cdr:x>
      <cdr:y>0.30376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43132" y="1234757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S1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0.8805</cdr:x>
      <cdr:y>0.4743</cdr:y>
    </cdr:from>
    <cdr:to>
      <cdr:x>0.93691</cdr:x>
      <cdr:y>0.5257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16792" y="2320607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S2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0.8805</cdr:x>
      <cdr:y>0.9486</cdr:y>
    </cdr:from>
    <cdr:to>
      <cdr:x>0.93691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16792" y="4641215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D1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0.28096</cdr:x>
      <cdr:y>0.5292</cdr:y>
    </cdr:from>
    <cdr:to>
      <cdr:x>0.32484</cdr:x>
      <cdr:y>0.59929</cdr:y>
    </cdr:to>
    <cdr:sp macro="" textlink="">
      <cdr:nvSpPr>
        <cdr:cNvPr id="3" name="Right Arrow 2"/>
        <cdr:cNvSpPr/>
      </cdr:nvSpPr>
      <cdr:spPr>
        <a:xfrm xmlns:a="http://schemas.openxmlformats.org/drawingml/2006/main" rot="7717111">
          <a:off x="1485582" y="2640647"/>
          <a:ext cx="342900" cy="24003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0.51476</cdr:x>
      <cdr:y>0.74049</cdr:y>
    </cdr:from>
    <cdr:to>
      <cdr:x>0.55864</cdr:x>
      <cdr:y>0.81058</cdr:y>
    </cdr:to>
    <cdr:sp macro="" textlink="">
      <cdr:nvSpPr>
        <cdr:cNvPr id="4" name="Right Arrow 3"/>
        <cdr:cNvSpPr/>
      </cdr:nvSpPr>
      <cdr:spPr>
        <a:xfrm xmlns:a="http://schemas.openxmlformats.org/drawingml/2006/main" rot="7717111">
          <a:off x="2764589" y="3674427"/>
          <a:ext cx="342900" cy="24003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0.85334</cdr:x>
      <cdr:y>0.24173</cdr:y>
    </cdr:from>
    <cdr:to>
      <cdr:x>0.90975</cdr:x>
      <cdr:y>0.29312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668202" y="1182687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S1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0.61724</cdr:x>
      <cdr:y>0.91705</cdr:y>
    </cdr:from>
    <cdr:to>
      <cdr:x>0.67365</cdr:x>
      <cdr:y>0.96844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76612" y="4486806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D2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0.85961</cdr:x>
      <cdr:y>0.91705</cdr:y>
    </cdr:from>
    <cdr:to>
      <cdr:x>0.91602</cdr:x>
      <cdr:y>0.96844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02492" y="4486806"/>
          <a:ext cx="30861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D1</a:t>
          </a:r>
          <a:endParaRPr lang="en-US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3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4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0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1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81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6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8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4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6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31B45-5066-4C29-B051-57E141B8EF89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3E9713-BB60-4081-9D09-7DCDB4BBD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Autonomous 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Adam J. Brooks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Article’s Support for Supply &amp;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article supports the Tuesday 8/29 lesson on Supply &amp; Demand</a:t>
            </a:r>
          </a:p>
          <a:p>
            <a:r>
              <a:rPr lang="en-US" dirty="0" smtClean="0"/>
              <a:t>Autonomous ships cause a shift in the supply curve for freight service</a:t>
            </a:r>
          </a:p>
          <a:p>
            <a:r>
              <a:rPr lang="en-US" dirty="0" smtClean="0"/>
              <a:t>Autonomous ships also cause a shift in the demand curve for human freighters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4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Transportation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Reduced fuel consumption and lower staff costs will:</a:t>
            </a:r>
          </a:p>
          <a:p>
            <a:pPr marL="342900" indent="-342900">
              <a:buAutoNum type="arabicPeriod"/>
            </a:pPr>
            <a:r>
              <a:rPr lang="en-US" dirty="0" smtClean="0"/>
              <a:t>Result in an outward shift in the supply curve </a:t>
            </a:r>
          </a:p>
          <a:p>
            <a:r>
              <a:rPr lang="en-US" dirty="0" smtClean="0"/>
              <a:t>This will result in:</a:t>
            </a:r>
          </a:p>
          <a:p>
            <a:r>
              <a:rPr lang="en-US" dirty="0" smtClean="0"/>
              <a:t>1. A higher equilibrium quantity and a lower equilibrium price for sea transportation</a:t>
            </a:r>
            <a:endParaRPr lang="en-US" dirty="0"/>
          </a:p>
        </p:txBody>
      </p:sp>
      <p:graphicFrame>
        <p:nvGraphicFramePr>
          <p:cNvPr id="17" name="Content Placeholder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96272"/>
              </p:ext>
            </p:extLst>
          </p:nvPr>
        </p:nvGraphicFramePr>
        <p:xfrm>
          <a:off x="56467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ight Arrow 17"/>
          <p:cNvSpPr/>
          <p:nvPr/>
        </p:nvSpPr>
        <p:spPr>
          <a:xfrm rot="2602731">
            <a:off x="9041130" y="3897630"/>
            <a:ext cx="4800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Human Staff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Availability of autonomous ships as a substitute will:</a:t>
            </a:r>
          </a:p>
          <a:p>
            <a:pPr marL="342900" indent="-342900">
              <a:buAutoNum type="arabicPeriod"/>
            </a:pPr>
            <a:r>
              <a:rPr lang="en-US" dirty="0" smtClean="0"/>
              <a:t>Result in a shift of the demand curve</a:t>
            </a:r>
          </a:p>
          <a:p>
            <a:r>
              <a:rPr lang="en-US" dirty="0" smtClean="0"/>
              <a:t>This will result in:</a:t>
            </a:r>
          </a:p>
          <a:p>
            <a:r>
              <a:rPr lang="en-US" dirty="0" smtClean="0"/>
              <a:t>1. A lower equilibrium price and quantity for labor. </a:t>
            </a:r>
            <a:endParaRPr lang="en-US" dirty="0"/>
          </a:p>
        </p:txBody>
      </p:sp>
      <p:graphicFrame>
        <p:nvGraphicFramePr>
          <p:cNvPr id="46" name="Content Placeholder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853763"/>
              </p:ext>
            </p:extLst>
          </p:nvPr>
        </p:nvGraphicFramePr>
        <p:xfrm>
          <a:off x="5383848" y="100552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1336</TotalTime>
  <Words>137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Autonomous Ships</vt:lpstr>
      <vt:lpstr>Article’s Support for Supply &amp; Demand</vt:lpstr>
      <vt:lpstr>Sea Transportation</vt:lpstr>
      <vt:lpstr>Demand for Human Staff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Brooks</dc:creator>
  <cp:lastModifiedBy>Adam Brooks</cp:lastModifiedBy>
  <cp:revision>12</cp:revision>
  <dcterms:created xsi:type="dcterms:W3CDTF">2016-09-05T13:49:40Z</dcterms:created>
  <dcterms:modified xsi:type="dcterms:W3CDTF">2016-09-06T12:06:20Z</dcterms:modified>
</cp:coreProperties>
</file>